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3"/>
  </p:notesMasterIdLst>
  <p:sldIdLst>
    <p:sldId id="256" r:id="rId2"/>
    <p:sldId id="257" r:id="rId3"/>
    <p:sldId id="267" r:id="rId4"/>
    <p:sldId id="259" r:id="rId5"/>
    <p:sldId id="260" r:id="rId6"/>
    <p:sldId id="264" r:id="rId7"/>
    <p:sldId id="261" r:id="rId8"/>
    <p:sldId id="262" r:id="rId9"/>
    <p:sldId id="274" r:id="rId10"/>
    <p:sldId id="275" r:id="rId11"/>
    <p:sldId id="263" r:id="rId12"/>
    <p:sldId id="284" r:id="rId13"/>
    <p:sldId id="285" r:id="rId14"/>
    <p:sldId id="286" r:id="rId15"/>
    <p:sldId id="287" r:id="rId16"/>
    <p:sldId id="288" r:id="rId17"/>
    <p:sldId id="280" r:id="rId18"/>
    <p:sldId id="282" r:id="rId19"/>
    <p:sldId id="283" r:id="rId20"/>
    <p:sldId id="290" r:id="rId21"/>
    <p:sldId id="272" r:id="rId22"/>
  </p:sldIdLst>
  <p:sldSz cx="6858000" cy="9906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6469"/>
    <a:srgbClr val="E71B24"/>
    <a:srgbClr val="7F7F7F"/>
    <a:srgbClr val="8C8C8C"/>
    <a:srgbClr val="8D8D8D"/>
    <a:srgbClr val="AEB9C6"/>
    <a:srgbClr val="8596A9"/>
    <a:srgbClr val="687C92"/>
    <a:srgbClr val="8F9EAF"/>
    <a:srgbClr val="787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>
        <p:scale>
          <a:sx n="100" d="100"/>
          <a:sy n="100" d="100"/>
        </p:scale>
        <p:origin x="2520" y="-828"/>
      </p:cViewPr>
      <p:guideLst>
        <p:guide orient="horz" pos="3120"/>
        <p:guide pos="216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74A-401D-A3BE-02C0C681842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74A-401D-A3BE-02C0C6818423}"/>
              </c:ext>
            </c:extLst>
          </c:dPt>
          <c:dPt>
            <c:idx val="2"/>
            <c:bubble3D val="0"/>
            <c:spPr>
              <a:solidFill>
                <a:srgbClr val="B65A5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74A-401D-A3BE-02C0C6818423}"/>
              </c:ext>
            </c:extLst>
          </c:dPt>
          <c:dPt>
            <c:idx val="3"/>
            <c:bubble3D val="0"/>
            <c:spPr>
              <a:solidFill>
                <a:srgbClr val="BF968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74A-401D-A3BE-02C0C6818423}"/>
              </c:ext>
            </c:extLst>
          </c:dPt>
          <c:dPt>
            <c:idx val="4"/>
            <c:bubble3D val="0"/>
            <c:spPr>
              <a:solidFill>
                <a:srgbClr val="D79A9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74A-401D-A3BE-02C0C6818423}"/>
              </c:ext>
            </c:extLst>
          </c:dPt>
          <c:dPt>
            <c:idx val="5"/>
            <c:bubble3D val="0"/>
            <c:spPr>
              <a:solidFill>
                <a:srgbClr val="AEB9C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74A-401D-A3BE-02C0C6818423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774A-401D-A3BE-02C0C6818423}"/>
              </c:ext>
            </c:extLst>
          </c:dPt>
          <c:cat>
            <c:strRef>
              <c:f>Sheet1!$A$2:$A$8</c:f>
              <c:strCache>
                <c:ptCount val="7"/>
                <c:pt idx="0">
                  <c:v>기타</c:v>
                </c:pt>
                <c:pt idx="1">
                  <c:v>SK실트론</c:v>
                </c:pt>
                <c:pt idx="2">
                  <c:v>삼성물산</c:v>
                </c:pt>
                <c:pt idx="3">
                  <c:v>삼성전자</c:v>
                </c:pt>
                <c:pt idx="4">
                  <c:v>SK에코플랜트</c:v>
                </c:pt>
                <c:pt idx="5">
                  <c:v>SK하이닉스</c:v>
                </c:pt>
                <c:pt idx="6">
                  <c:v>삼성디스플레이</c:v>
                </c:pt>
              </c:strCache>
            </c:strRef>
          </c:cat>
          <c:val>
            <c:numRef>
              <c:f>Sheet1!$B$2:$B$8</c:f>
              <c:numCache>
                <c:formatCode>0.0%</c:formatCode>
                <c:ptCount val="7"/>
                <c:pt idx="0">
                  <c:v>0.14000000000000001</c:v>
                </c:pt>
                <c:pt idx="1">
                  <c:v>0.02</c:v>
                </c:pt>
                <c:pt idx="2">
                  <c:v>0.31</c:v>
                </c:pt>
                <c:pt idx="3">
                  <c:v>0.23</c:v>
                </c:pt>
                <c:pt idx="4">
                  <c:v>7.0000000000000007E-2</c:v>
                </c:pt>
                <c:pt idx="5">
                  <c:v>0.19</c:v>
                </c:pt>
                <c:pt idx="6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74A-401D-A3BE-02C0C68184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0.58832</cdr:x>
      <cdr:y>0.27219</cdr:y>
    </cdr:from>
    <cdr:to>
      <cdr:x>0.76317</cdr:x>
      <cdr:y>0.45917</cdr:y>
    </cdr:to>
    <cdr:sp macro="" textlink="">
      <cdr:nvSpPr>
        <cdr:cNvPr id="2" name="TextBox 72">
          <a:extLst xmlns:a="http://schemas.openxmlformats.org/drawingml/2006/main">
            <a:ext uri="{FF2B5EF4-FFF2-40B4-BE49-F238E27FC236}">
              <a16:creationId xmlns:a16="http://schemas.microsoft.com/office/drawing/2014/main" id="{459DFF5F-B29B-4D91-8F18-F9FE7BEAF671}"/>
            </a:ext>
          </a:extLst>
        </cdr:cNvPr>
        <cdr:cNvSpPr txBox="1"/>
      </cdr:nvSpPr>
      <cdr:spPr>
        <a:xfrm xmlns:a="http://schemas.openxmlformats.org/drawingml/2006/main">
          <a:off x="1657458" y="448052"/>
          <a:ext cx="49259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ko-KR"/>
          </a:defPPr>
          <a:lvl1pPr marL="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spcBef>
              <a:spcPts val="500"/>
            </a:spcBef>
          </a:pPr>
          <a:r>
            <a:rPr lang="en-US" altLang="ko-KR" sz="700" dirty="0">
              <a:solidFill>
                <a:schemeClr val="bg1"/>
              </a:solidFill>
              <a:latin typeface="+mn-ea"/>
            </a:rPr>
            <a:t>38</a:t>
          </a:r>
          <a:r>
            <a:rPr lang="ko-KR" altLang="en-US" sz="700" dirty="0">
              <a:solidFill>
                <a:schemeClr val="bg1"/>
              </a:solidFill>
              <a:latin typeface="+mn-ea"/>
            </a:rPr>
            <a:t>억 </a:t>
          </a:r>
          <a:r>
            <a:rPr lang="en-US" altLang="ko-KR" sz="700" dirty="0">
              <a:solidFill>
                <a:schemeClr val="bg1"/>
              </a:solidFill>
              <a:latin typeface="+mn-ea"/>
            </a:rPr>
            <a:t>2 %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D10CF-2FB1-4E88-99C8-E44D64C3A9EE}" type="datetimeFigureOut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54CBA-A3B8-4702-8B78-EB559C32FF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5782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DBE25-6CBB-4AB2-AD59-81E6707C559A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546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646BA-43CF-4189-AABF-759A6D7F8932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8147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7407B-AA99-428F-8F5E-8653D6B3F6C8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1170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F6B5B-FBFE-4E23-97EA-223DB24F22FD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481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0ECA4-AA05-4FFC-8C2D-46C9677EFE44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0973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EBC4-2962-4161-8E8E-DDBD8281DDB7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9495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CB316-B230-4E4A-9042-3239C1DB348F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3690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3A21E-02CB-4255-B5CB-C79E3B905D22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8670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DF62-8310-4410-9EBC-83FD826A3844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8483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486E7-4E92-4E57-9DDC-854F5E31789D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1970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946A6-5315-458B-B69B-AAE1A748717E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9489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DC2A4-FC26-47F3-93D5-27A10535E088}" type="datetime1">
              <a:rPr lang="ko-KR" altLang="en-US" smtClean="0"/>
              <a:t>2022-05-03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49C43-6886-4380-9502-157022500F8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00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emf"/><Relationship Id="rId7" Type="http://schemas.openxmlformats.org/officeDocument/2006/relationships/image" Target="../media/image37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emf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hyperlink" Target="http://map.naver.com/?menu=location&amp;mapMode=0&amp;lat=37.507703&amp;lng=127.064455&amp;dlevel=11&amp;searchCoord=126.9023999;37.5350002&amp;query=7ISc7Jq47IucIOqwleuCqOq1rCDsgrzshLHrj5kgMTY4LTI3&amp;mpx=09560560:37.5350002,126.9023999:Z11:0.0290170,0.0136979&amp;tab=1&amp;enc=b64" TargetMode="External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hyperlink" Target="https://map.naver.com/?isDetailAddress=true&amp;query=6rK96riw64%2BEIOyViOyEseyLnCDslpHshLHrqbQg64%2BZ7ZWt66asIOyCsDQ3&amp;rcode=0255036021&amp;tab=1&amp;lng=dc4d0e60086d61f2d917193d30276c2e&amp;type=ADDRESS&amp;dlevel=12&amp;lat=5e738e5247b9bb7c01eae7410d8684eb&amp;enc=b64&amp;isNewAddress=false" TargetMode="External"/><Relationship Id="rId4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0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19.png"/><Relationship Id="rId2" Type="http://schemas.openxmlformats.org/officeDocument/2006/relationships/image" Target="../media/image10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chart" Target="../charts/chart1.xml"/><Relationship Id="rId5" Type="http://schemas.openxmlformats.org/officeDocument/2006/relationships/image" Target="../media/image13.jpeg"/><Relationship Id="rId15" Type="http://schemas.openxmlformats.org/officeDocument/2006/relationships/image" Target="../media/image22.jp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Relationship Id="rId1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4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6"/>
          <p:cNvCxnSpPr/>
          <p:nvPr/>
        </p:nvCxnSpPr>
        <p:spPr>
          <a:xfrm>
            <a:off x="519169" y="9403008"/>
            <a:ext cx="6338831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20451" y="4417732"/>
            <a:ext cx="3752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rgbClr val="8C8C8C"/>
                </a:solidFill>
                <a:latin typeface="+mn-ea"/>
                <a:cs typeface="Arial" panose="020B0604020202020204" pitchFamily="34" charset="0"/>
              </a:rPr>
              <a:t>Knowledge, Creativity, Engineering &amp; Construction</a:t>
            </a:r>
            <a:endParaRPr lang="ko-KR" altLang="en-US" sz="1100" dirty="0">
              <a:solidFill>
                <a:srgbClr val="8C8C8C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2106180" y="9093270"/>
            <a:ext cx="37528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100" dirty="0">
                <a:solidFill>
                  <a:srgbClr val="7F7F7F"/>
                </a:solidFill>
                <a:latin typeface="+mn-ea"/>
                <a:cs typeface="Arial" panose="020B0604020202020204" pitchFamily="34" charset="0"/>
              </a:rPr>
              <a:t>www.kcenc.co.kr</a:t>
            </a:r>
            <a:endParaRPr lang="ko-KR" altLang="en-US" sz="1100" dirty="0">
              <a:solidFill>
                <a:srgbClr val="7F7F7F"/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69" y="3975791"/>
            <a:ext cx="1544093" cy="37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856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직선 연결선 38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C00000">
                <a:alpha val="4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/>
        </p:nvGrpSpPr>
        <p:grpSpPr>
          <a:xfrm>
            <a:off x="673769" y="5108357"/>
            <a:ext cx="7262088" cy="1931705"/>
            <a:chOff x="614455" y="5566325"/>
            <a:chExt cx="7262088" cy="1931705"/>
          </a:xfrm>
        </p:grpSpPr>
        <p:sp>
          <p:nvSpPr>
            <p:cNvPr id="37" name="직사각형 36"/>
            <p:cNvSpPr/>
            <p:nvPr/>
          </p:nvSpPr>
          <p:spPr>
            <a:xfrm>
              <a:off x="645957" y="5566325"/>
              <a:ext cx="6008771" cy="2833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950" b="1" spc="-90" dirty="0">
                  <a:solidFill>
                    <a:srgbClr val="7F7F7F"/>
                  </a:solidFill>
                  <a:latin typeface="+mn-ea"/>
                </a:rPr>
                <a:t>WELDING BOX, </a:t>
              </a:r>
              <a:r>
                <a:rPr lang="ko-KR" altLang="en-US" sz="950" b="1" spc="-90" dirty="0">
                  <a:solidFill>
                    <a:srgbClr val="7F7F7F"/>
                  </a:solidFill>
                  <a:latin typeface="+mn-ea"/>
                </a:rPr>
                <a:t>배관용접 불티비산 방지 용접 툴</a:t>
              </a:r>
              <a:endParaRPr lang="en-US" altLang="ko-KR" sz="950" b="1" spc="-90" dirty="0">
                <a:solidFill>
                  <a:srgbClr val="7F7F7F"/>
                </a:solidFill>
                <a:latin typeface="+mn-ea"/>
              </a:endParaRPr>
            </a:p>
          </p:txBody>
        </p:sp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4455" y="6026769"/>
              <a:ext cx="1324300" cy="1270248"/>
            </a:xfrm>
            <a:prstGeom prst="rect">
              <a:avLst/>
            </a:prstGeom>
          </p:spPr>
        </p:pic>
        <p:sp>
          <p:nvSpPr>
            <p:cNvPr id="40" name="직사각형 39"/>
            <p:cNvSpPr/>
            <p:nvPr/>
          </p:nvSpPr>
          <p:spPr>
            <a:xfrm>
              <a:off x="1867772" y="5884232"/>
              <a:ext cx="6008771" cy="2833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안전환경 </a:t>
              </a:r>
              <a:r>
                <a:rPr lang="ko-KR" altLang="en-US" sz="950" spc="-90" dirty="0" err="1">
                  <a:solidFill>
                    <a:srgbClr val="7F7F7F"/>
                  </a:solidFill>
                  <a:latin typeface="+mn-ea"/>
                </a:rPr>
                <a:t>배관용접의</a:t>
              </a: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 새로운 표준</a:t>
              </a:r>
              <a:endParaRPr lang="en-US" altLang="ko-KR" sz="950" spc="-90" dirty="0">
                <a:solidFill>
                  <a:srgbClr val="7F7F7F"/>
                </a:solidFill>
                <a:latin typeface="+mn-ea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1882739" y="6159202"/>
              <a:ext cx="4761035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1.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효율 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: 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용접 불티 발생지에서부터 원천차단하여 설치 공간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(1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㎡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)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과 설치 시간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(60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분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)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이 필요 없음</a:t>
              </a:r>
              <a:endParaRPr lang="en-US" altLang="ko-KR" sz="900" spc="-90" dirty="0">
                <a:solidFill>
                  <a:srgbClr val="7F7F7F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2.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안전 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: 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용접 불티는 물론 유해물질까지도 완전차단하여 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SHE(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안전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,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건강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,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환경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) 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작업공간 </a:t>
              </a:r>
              <a:r>
                <a:rPr lang="ko-KR" altLang="en-US" sz="900" spc="-90" dirty="0" err="1">
                  <a:solidFill>
                    <a:srgbClr val="7F7F7F"/>
                  </a:solidFill>
                  <a:latin typeface="+mn-ea"/>
                </a:rPr>
                <a:t>유지가능</a:t>
              </a:r>
              <a:endParaRPr lang="en-US" altLang="ko-KR" sz="900" spc="-90" dirty="0">
                <a:solidFill>
                  <a:srgbClr val="7F7F7F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3.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편의 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: 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알루미늄 등을 채용하여 무게 및 부피를 최소화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, 6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개월간 실사용 테스트를 통해 개선하여     </a:t>
              </a:r>
              <a:r>
                <a:rPr lang="en-US" altLang="ko-KR" sz="900" spc="-90" dirty="0">
                  <a:solidFill>
                    <a:schemeClr val="bg1"/>
                  </a:solidFill>
                  <a:latin typeface="+mn-ea"/>
                </a:rPr>
                <a:t>666666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용이한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 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사용성을 확보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, 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다양한 구경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(15A-150A)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의 파이프에 사용할 수 있도록 가이드를 제공</a:t>
              </a:r>
              <a:endParaRPr lang="en-US" altLang="ko-KR" sz="900" spc="-90" dirty="0">
                <a:solidFill>
                  <a:srgbClr val="7F7F7F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4.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신뢰 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: 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고가의 소재를 정밀가공하고 일본산 부품을 장착하여 정밀도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, 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내구성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, </a:t>
              </a:r>
              <a:r>
                <a:rPr lang="ko-KR" altLang="en-US" sz="900" spc="-90" dirty="0" err="1">
                  <a:solidFill>
                    <a:srgbClr val="7F7F7F"/>
                  </a:solidFill>
                  <a:latin typeface="+mn-ea"/>
                </a:rPr>
                <a:t>광원차단성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 탁월</a:t>
              </a:r>
              <a:endParaRPr lang="en-US" altLang="ko-KR" sz="900" spc="-90" dirty="0">
                <a:solidFill>
                  <a:srgbClr val="7F7F7F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            </a:t>
              </a:r>
              <a:r>
                <a:rPr lang="en-US" altLang="ko-KR" sz="900" spc="-90" dirty="0" err="1">
                  <a:solidFill>
                    <a:srgbClr val="7F7F7F"/>
                  </a:solidFill>
                  <a:latin typeface="+mn-ea"/>
                </a:rPr>
                <a:t>KCEnC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와 삼성물산이 공동개발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, 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공동특허 출원 완료</a:t>
              </a:r>
              <a:r>
                <a:rPr lang="en-US" altLang="ko-KR" sz="900" spc="-90" dirty="0">
                  <a:solidFill>
                    <a:srgbClr val="7F7F7F"/>
                  </a:solidFill>
                  <a:latin typeface="+mn-ea"/>
                </a:rPr>
                <a:t>.</a:t>
              </a:r>
              <a:r>
                <a:rPr lang="ko-KR" altLang="en-US" sz="900" spc="-90" dirty="0">
                  <a:solidFill>
                    <a:srgbClr val="7F7F7F"/>
                  </a:solidFill>
                  <a:latin typeface="+mn-ea"/>
                </a:rPr>
                <a:t>로 배관 시공 현장에서 사용을 권장</a:t>
              </a:r>
              <a:endParaRPr lang="en-US" altLang="ko-KR" sz="900" spc="-90" dirty="0">
                <a:solidFill>
                  <a:srgbClr val="7F7F7F"/>
                </a:solidFill>
                <a:latin typeface="+mn-ea"/>
              </a:endParaRPr>
            </a:p>
          </p:txBody>
        </p:sp>
      </p:grpSp>
      <p:sp>
        <p:nvSpPr>
          <p:cNvPr id="7" name="직사각형 6"/>
          <p:cNvSpPr/>
          <p:nvPr/>
        </p:nvSpPr>
        <p:spPr>
          <a:xfrm>
            <a:off x="705271" y="7315032"/>
            <a:ext cx="4795852" cy="1452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950" b="1" spc="-90" dirty="0">
                <a:solidFill>
                  <a:srgbClr val="7F7F7F"/>
                </a:solidFill>
                <a:latin typeface="+mn-ea"/>
              </a:rPr>
              <a:t>기타 특허 보유 현황</a:t>
            </a:r>
          </a:p>
          <a:p>
            <a:pPr>
              <a:lnSpc>
                <a:spcPct val="150000"/>
              </a:lnSpc>
            </a:pP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10-1040706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특허권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: </a:t>
            </a:r>
            <a:r>
              <a:rPr lang="ko-KR" altLang="en-US" sz="950" spc="-90" dirty="0" err="1">
                <a:solidFill>
                  <a:srgbClr val="7F7F7F"/>
                </a:solidFill>
                <a:latin typeface="+mn-ea"/>
              </a:rPr>
              <a:t>기판용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 건식 초음파 세정장치</a:t>
            </a:r>
            <a:endParaRPr lang="en-US" altLang="ko-KR" sz="95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10-2030015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특허권 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: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배관 접합 장치</a:t>
            </a:r>
            <a:endParaRPr lang="en-US" altLang="ko-KR" sz="95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10-2051076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특허권 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: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배관용접 불티방지 커버장치</a:t>
            </a:r>
            <a:endParaRPr lang="en-US" altLang="ko-KR" sz="95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10-2060123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특허권 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: </a:t>
            </a:r>
            <a:r>
              <a:rPr lang="ko-KR" altLang="en-US" sz="950" spc="-90" dirty="0" err="1">
                <a:solidFill>
                  <a:srgbClr val="7F7F7F"/>
                </a:solidFill>
                <a:latin typeface="+mn-ea"/>
              </a:rPr>
              <a:t>배관용접용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 국소 </a:t>
            </a:r>
            <a:r>
              <a:rPr lang="ko-KR" altLang="en-US" sz="950" spc="-90" dirty="0" err="1">
                <a:solidFill>
                  <a:srgbClr val="7F7F7F"/>
                </a:solidFill>
                <a:latin typeface="+mn-ea"/>
              </a:rPr>
              <a:t>퍼징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 장치</a:t>
            </a:r>
            <a:endParaRPr lang="en-US" altLang="ko-KR" sz="95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10-2099396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특허권 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: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스위치커버 장치</a:t>
            </a:r>
            <a:endParaRPr lang="en-US" altLang="ko-KR" sz="950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44" name="L 도형 43"/>
          <p:cNvSpPr/>
          <p:nvPr/>
        </p:nvSpPr>
        <p:spPr>
          <a:xfrm rot="13500000">
            <a:off x="5770814" y="2120350"/>
            <a:ext cx="430403" cy="417158"/>
          </a:xfrm>
          <a:prstGeom prst="corner">
            <a:avLst>
              <a:gd name="adj1" fmla="val 19737"/>
              <a:gd name="adj2" fmla="val 184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/>
              <a:t> </a:t>
            </a:r>
            <a:endParaRPr lang="ko-KR" altLang="en-US" sz="2800" dirty="0"/>
          </a:p>
        </p:txBody>
      </p:sp>
      <p:sp>
        <p:nvSpPr>
          <p:cNvPr id="62" name="L 도형 61"/>
          <p:cNvSpPr/>
          <p:nvPr/>
        </p:nvSpPr>
        <p:spPr>
          <a:xfrm rot="13500000">
            <a:off x="5809279" y="2340457"/>
            <a:ext cx="329565" cy="329565"/>
          </a:xfrm>
          <a:prstGeom prst="corner">
            <a:avLst>
              <a:gd name="adj1" fmla="val 19737"/>
              <a:gd name="adj2" fmla="val 184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71" name="직사각형 70"/>
          <p:cNvSpPr/>
          <p:nvPr/>
        </p:nvSpPr>
        <p:spPr>
          <a:xfrm>
            <a:off x="694317" y="3718997"/>
            <a:ext cx="6008771" cy="1042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950" b="1" spc="-90" dirty="0" err="1">
                <a:solidFill>
                  <a:srgbClr val="7F7F7F"/>
                </a:solidFill>
                <a:latin typeface="+mn-ea"/>
              </a:rPr>
              <a:t>순산소</a:t>
            </a:r>
            <a:r>
              <a:rPr lang="ko-KR" altLang="en-US" sz="950" b="1" spc="-90" dirty="0">
                <a:solidFill>
                  <a:srgbClr val="7F7F7F"/>
                </a:solidFill>
                <a:latin typeface="+mn-ea"/>
              </a:rPr>
              <a:t> 공법</a:t>
            </a:r>
            <a:endParaRPr lang="en-US" altLang="ko-KR" sz="950" b="1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부지면적이 표준 활성 </a:t>
            </a:r>
            <a:r>
              <a:rPr lang="ko-KR" altLang="en-US" sz="950" spc="-90" dirty="0" err="1">
                <a:solidFill>
                  <a:srgbClr val="7F7F7F"/>
                </a:solidFill>
                <a:latin typeface="+mn-ea"/>
              </a:rPr>
              <a:t>슬러지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 공법보다 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1/4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또는 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1/5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만 필요하며 </a:t>
            </a:r>
            <a:r>
              <a:rPr lang="ko-KR" altLang="en-US" sz="950" spc="-90" dirty="0" err="1">
                <a:solidFill>
                  <a:srgbClr val="7F7F7F"/>
                </a:solidFill>
                <a:latin typeface="+mn-ea"/>
              </a:rPr>
              <a:t>오염물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 충격 부하나 급작스러운 변화에도</a:t>
            </a:r>
            <a:endParaRPr lang="en-US" altLang="ko-KR" sz="95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영향을 받지 않고 안정적인 운전이 가능합니다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.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닫힌 계로 버블과 비산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악취 같은 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2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차 </a:t>
            </a:r>
            <a:r>
              <a:rPr lang="ko-KR" altLang="en-US" sz="950" spc="-90" dirty="0" err="1">
                <a:solidFill>
                  <a:srgbClr val="7F7F7F"/>
                </a:solidFill>
                <a:latin typeface="+mn-ea"/>
              </a:rPr>
              <a:t>오염물이</a:t>
            </a: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 발생하지 </a:t>
            </a:r>
            <a:endParaRPr lang="en-US" altLang="ko-KR" sz="95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50" spc="-90" dirty="0">
                <a:solidFill>
                  <a:srgbClr val="7F7F7F"/>
                </a:solidFill>
                <a:latin typeface="+mn-ea"/>
              </a:rPr>
              <a:t>않고 고급 처리 공정으로 응용되며 하수 처리시 질소를 제거할 수 있습니다</a:t>
            </a:r>
            <a:r>
              <a:rPr lang="en-US" altLang="ko-KR" sz="950" spc="-90" dirty="0">
                <a:solidFill>
                  <a:srgbClr val="7F7F7F"/>
                </a:solidFill>
                <a:latin typeface="+mn-ea"/>
              </a:rPr>
              <a:t>.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698321" y="1622414"/>
            <a:ext cx="6008771" cy="1739454"/>
            <a:chOff x="688047" y="2642481"/>
            <a:chExt cx="6008771" cy="1739454"/>
          </a:xfrm>
        </p:grpSpPr>
        <p:sp>
          <p:nvSpPr>
            <p:cNvPr id="57" name="직사각형 56"/>
            <p:cNvSpPr/>
            <p:nvPr/>
          </p:nvSpPr>
          <p:spPr>
            <a:xfrm>
              <a:off x="688047" y="2642481"/>
              <a:ext cx="6008771" cy="17004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950" b="1" spc="-90" dirty="0">
                  <a:solidFill>
                    <a:srgbClr val="7F7F7F"/>
                  </a:solidFill>
                  <a:latin typeface="+mn-ea"/>
                </a:rPr>
                <a:t>혐기성 생물 </a:t>
              </a:r>
              <a:r>
                <a:rPr lang="ko-KR" altLang="en-US" sz="950" b="1" spc="-90" dirty="0" err="1">
                  <a:solidFill>
                    <a:srgbClr val="7F7F7F"/>
                  </a:solidFill>
                  <a:latin typeface="+mn-ea"/>
                </a:rPr>
                <a:t>반응조</a:t>
              </a:r>
              <a:r>
                <a:rPr lang="ko-KR" altLang="en-US" sz="950" b="1" spc="-90" dirty="0">
                  <a:solidFill>
                    <a:srgbClr val="7F7F7F"/>
                  </a:solidFill>
                  <a:latin typeface="+mn-ea"/>
                </a:rPr>
                <a:t> </a:t>
              </a:r>
              <a:endParaRPr lang="en-US" altLang="ko-KR" sz="950" b="1" spc="-90" dirty="0">
                <a:solidFill>
                  <a:srgbClr val="7F7F7F"/>
                </a:solidFill>
                <a:latin typeface="+mn-ea"/>
              </a:endParaRPr>
            </a:p>
            <a:p>
              <a:pPr>
                <a:lnSpc>
                  <a:spcPct val="200000"/>
                </a:lnSpc>
              </a:pP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혐기성 생물반응조는 고성능 </a:t>
              </a:r>
              <a:r>
                <a:rPr lang="ko-KR" altLang="en-US" sz="950" spc="-90" dirty="0" err="1">
                  <a:solidFill>
                    <a:srgbClr val="7F7F7F"/>
                  </a:solidFill>
                  <a:latin typeface="+mn-ea"/>
                </a:rPr>
                <a:t>반응조로</a:t>
              </a: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 고농도 오염</a:t>
              </a:r>
              <a:r>
                <a:rPr lang="en-US" altLang="ko-KR" sz="950" spc="-90" dirty="0">
                  <a:solidFill>
                    <a:srgbClr val="7F7F7F"/>
                  </a:solidFill>
                  <a:latin typeface="+mn-ea"/>
                </a:rPr>
                <a:t> </a:t>
              </a: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물질을</a:t>
              </a:r>
              <a:endParaRPr lang="en-US" altLang="ko-KR" sz="950" spc="-90" dirty="0">
                <a:solidFill>
                  <a:srgbClr val="7F7F7F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혐기성 미생물로 처리하며</a:t>
              </a:r>
              <a:r>
                <a:rPr lang="en-US" altLang="ko-KR" sz="950" spc="-90" dirty="0">
                  <a:solidFill>
                    <a:srgbClr val="7F7F7F"/>
                  </a:solidFill>
                  <a:latin typeface="+mn-ea"/>
                </a:rPr>
                <a:t>, </a:t>
              </a: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메탄가스를 생성해서 </a:t>
              </a:r>
              <a:r>
                <a:rPr lang="ko-KR" altLang="en-US" sz="950" spc="-90" dirty="0" err="1">
                  <a:solidFill>
                    <a:srgbClr val="7F7F7F"/>
                  </a:solidFill>
                  <a:latin typeface="+mn-ea"/>
                </a:rPr>
                <a:t>전기생산</a:t>
              </a:r>
              <a:endParaRPr lang="en-US" altLang="ko-KR" sz="950" spc="-90" dirty="0">
                <a:solidFill>
                  <a:srgbClr val="7F7F7F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에 사용될 수 있으며</a:t>
              </a:r>
              <a:r>
                <a:rPr lang="en-US" altLang="ko-KR" sz="950" spc="-90" dirty="0">
                  <a:solidFill>
                    <a:srgbClr val="7F7F7F"/>
                  </a:solidFill>
                  <a:latin typeface="+mn-ea"/>
                </a:rPr>
                <a:t>, </a:t>
              </a: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잉여미생물을 다른 폐수 처리 공정에</a:t>
              </a:r>
              <a:endParaRPr lang="en-US" altLang="ko-KR" sz="950" spc="-90" dirty="0">
                <a:solidFill>
                  <a:srgbClr val="7F7F7F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판매도 가능합니다</a:t>
              </a:r>
              <a:r>
                <a:rPr lang="en-US" altLang="ko-KR" sz="950" spc="-90" dirty="0">
                  <a:solidFill>
                    <a:srgbClr val="7F7F7F"/>
                  </a:solidFill>
                  <a:latin typeface="+mn-ea"/>
                </a:rPr>
                <a:t>.  </a:t>
              </a: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또한 운전과 유지관리가 용이하며</a:t>
              </a:r>
              <a:r>
                <a:rPr lang="en-US" altLang="ko-KR" sz="950" spc="-90" dirty="0">
                  <a:solidFill>
                    <a:srgbClr val="7F7F7F"/>
                  </a:solidFill>
                  <a:latin typeface="+mn-ea"/>
                </a:rPr>
                <a:t>, </a:t>
              </a: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소</a:t>
              </a:r>
              <a:endParaRPr lang="en-US" altLang="ko-KR" sz="950" spc="-90" dirty="0">
                <a:solidFill>
                  <a:srgbClr val="7F7F7F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요부지면적이 적게 들고</a:t>
              </a:r>
              <a:r>
                <a:rPr lang="en-US" altLang="ko-KR" sz="950" spc="-90" dirty="0">
                  <a:solidFill>
                    <a:srgbClr val="7F7F7F"/>
                  </a:solidFill>
                  <a:latin typeface="+mn-ea"/>
                </a:rPr>
                <a:t> </a:t>
              </a: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약품 소비량이 다른 공정보다 작아 </a:t>
              </a:r>
              <a:endParaRPr lang="en-US" altLang="ko-KR" sz="950" spc="-90" dirty="0">
                <a:solidFill>
                  <a:srgbClr val="7F7F7F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효율성이 높습니다</a:t>
              </a:r>
              <a:r>
                <a:rPr lang="en-US" altLang="ko-KR" sz="950" spc="-90" dirty="0">
                  <a:solidFill>
                    <a:srgbClr val="7F7F7F"/>
                  </a:solidFill>
                  <a:latin typeface="+mn-ea"/>
                </a:rPr>
                <a:t>.</a:t>
              </a:r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10948" y="2768331"/>
              <a:ext cx="2162335" cy="1359791"/>
            </a:xfrm>
            <a:prstGeom prst="rect">
              <a:avLst/>
            </a:prstGeom>
          </p:spPr>
        </p:pic>
        <p:sp>
          <p:nvSpPr>
            <p:cNvPr id="72" name="직사각형 71"/>
            <p:cNvSpPr/>
            <p:nvPr/>
          </p:nvSpPr>
          <p:spPr>
            <a:xfrm>
              <a:off x="4317833" y="4098588"/>
              <a:ext cx="1731564" cy="2833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950" spc="-90" dirty="0">
                  <a:solidFill>
                    <a:srgbClr val="7F7F7F"/>
                  </a:solidFill>
                  <a:latin typeface="+mn-ea"/>
                </a:rPr>
                <a:t>전주 </a:t>
              </a:r>
              <a:r>
                <a:rPr lang="en-US" altLang="ko-KR" sz="950" spc="-90" dirty="0">
                  <a:solidFill>
                    <a:srgbClr val="7F7F7F"/>
                  </a:solidFill>
                  <a:latin typeface="+mn-ea"/>
                </a:rPr>
                <a:t>Paper waste water treatment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6.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보유기술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4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차 산업혁명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Ready</a:t>
            </a:r>
            <a:endParaRPr lang="ko-KR" altLang="en-US" b="1" dirty="0">
              <a:solidFill>
                <a:srgbClr val="C0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E4978FB2-F71F-4F7F-A3FD-3498921403FF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10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372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2"/>
          <a:srcRect l="10998" t="-1" r="11036" b="1234"/>
          <a:stretch/>
        </p:blipFill>
        <p:spPr>
          <a:xfrm>
            <a:off x="4936695" y="6170310"/>
            <a:ext cx="1128283" cy="110229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7.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사업영역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 Total Engineering Service</a:t>
            </a:r>
            <a:endParaRPr lang="ko-KR" altLang="en-US" b="1" dirty="0">
              <a:solidFill>
                <a:srgbClr val="C00000"/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28" name="그림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871" y="2019963"/>
            <a:ext cx="1150377" cy="1041684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6" t="35077" r="21608" b="59167"/>
          <a:stretch/>
        </p:blipFill>
        <p:spPr>
          <a:xfrm>
            <a:off x="4936240" y="2019963"/>
            <a:ext cx="1139086" cy="104125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99188" y="3448193"/>
            <a:ext cx="5277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kern="800" dirty="0">
                <a:solidFill>
                  <a:srgbClr val="7F7F7F"/>
                </a:solidFill>
                <a:latin typeface="+mn-ea"/>
              </a:rPr>
              <a:t>Plant</a:t>
            </a:r>
            <a:endParaRPr lang="en-US" altLang="ko-KR" sz="1100" b="1" kern="90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8260" y="3785995"/>
            <a:ext cx="1509644" cy="1341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kern="800" dirty="0">
                <a:solidFill>
                  <a:srgbClr val="7F7F7F"/>
                </a:solidFill>
                <a:latin typeface="+mn-ea"/>
              </a:rPr>
              <a:t>Industrial plant</a:t>
            </a:r>
          </a:p>
          <a:p>
            <a:pPr>
              <a:lnSpc>
                <a:spcPct val="2000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Oil &amp; gas plant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Petrochemical plant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Power plant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Iron &amp; steel plant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Food and beverage plant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Utility plant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74235" y="1945586"/>
            <a:ext cx="1322029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kern="800" dirty="0">
                <a:solidFill>
                  <a:srgbClr val="7F7F7F"/>
                </a:solidFill>
                <a:latin typeface="+mn-ea"/>
              </a:rPr>
              <a:t>Utility system</a:t>
            </a:r>
          </a:p>
          <a:p>
            <a:pPr>
              <a:lnSpc>
                <a:spcPct val="2000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Bulk gas system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CDA system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UPW water system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PCW &amp; CW system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P-VAC, H-VAC system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CCSS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Drainage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02644" y="1580789"/>
            <a:ext cx="5565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100" b="1" kern="800" dirty="0">
                <a:solidFill>
                  <a:srgbClr val="7F7F7F"/>
                </a:solidFill>
                <a:latin typeface="+mn-ea"/>
              </a:rPr>
              <a:t>U.H.P</a:t>
            </a:r>
            <a:endParaRPr lang="en-US" altLang="ko-KR" sz="1100" b="1" kern="90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1843" y="1932659"/>
            <a:ext cx="1476238" cy="11746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kern="800" dirty="0">
                <a:solidFill>
                  <a:srgbClr val="7F7F7F"/>
                </a:solidFill>
                <a:latin typeface="+mn-ea"/>
              </a:rPr>
              <a:t>U.H.P utility piping</a:t>
            </a:r>
          </a:p>
          <a:p>
            <a:pPr>
              <a:lnSpc>
                <a:spcPct val="2000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Specialty gases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Process chemicals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UPW water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Bulk gases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CDA &amp; other utility lines</a:t>
            </a:r>
            <a:endParaRPr lang="en-US" altLang="ko-KR" sz="900" kern="900" dirty="0">
              <a:solidFill>
                <a:srgbClr val="7F7F7F"/>
              </a:solidFill>
              <a:latin typeface="+mn-ea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5971" y="4530061"/>
            <a:ext cx="1161135" cy="1054031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6788" y="4534426"/>
            <a:ext cx="1139086" cy="1041598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2234478" y="3785995"/>
            <a:ext cx="1917513" cy="1341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kern="800" dirty="0">
                <a:solidFill>
                  <a:srgbClr val="7F7F7F"/>
                </a:solidFill>
                <a:latin typeface="+mn-ea"/>
              </a:rPr>
              <a:t>Environmental plant</a:t>
            </a:r>
          </a:p>
          <a:p>
            <a:pPr>
              <a:lnSpc>
                <a:spcPct val="2000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Biomass and renewable energy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Aerobic and anaerobic treatment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Wastewater treatment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Water treatment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Sludge treatment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Incinerator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133969" y="3785568"/>
            <a:ext cx="2085892" cy="674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1" kern="800" dirty="0">
                <a:solidFill>
                  <a:srgbClr val="7F7F7F"/>
                </a:solidFill>
                <a:latin typeface="+mn-ea"/>
              </a:rPr>
              <a:t>Vessel/Tank fabrication &amp; erection</a:t>
            </a:r>
          </a:p>
          <a:p>
            <a:pPr>
              <a:lnSpc>
                <a:spcPct val="2000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Storage tank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Pressure vessel</a:t>
            </a:r>
          </a:p>
        </p:txBody>
      </p:sp>
      <p:pic>
        <p:nvPicPr>
          <p:cNvPr id="47" name="그림 46"/>
          <p:cNvPicPr>
            <a:picLocks noChangeAspect="1"/>
          </p:cNvPicPr>
          <p:nvPr/>
        </p:nvPicPr>
        <p:blipFill rotWithShape="1">
          <a:blip r:embed="rId7"/>
          <a:srcRect b="9252"/>
          <a:stretch/>
        </p:blipFill>
        <p:spPr>
          <a:xfrm>
            <a:off x="3745697" y="6172077"/>
            <a:ext cx="1137796" cy="1100528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700741" y="5447396"/>
            <a:ext cx="964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kern="800" dirty="0">
                <a:solidFill>
                  <a:srgbClr val="7F7F7F"/>
                </a:solidFill>
                <a:latin typeface="+mn-ea"/>
              </a:rPr>
              <a:t>Clean room</a:t>
            </a:r>
            <a:endParaRPr lang="en-US" altLang="ko-KR" sz="1100" b="1" kern="90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99813" y="5841470"/>
            <a:ext cx="3574697" cy="5924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Clean room EPC(Engineering, procurement &amp; construction) work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System ceiling &amp; access floor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Related facility &amp; equipment</a:t>
            </a:r>
          </a:p>
        </p:txBody>
      </p:sp>
      <p:pic>
        <p:nvPicPr>
          <p:cNvPr id="50" name="그림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3822" y="6130554"/>
            <a:ext cx="1139025" cy="1147901"/>
          </a:xfrm>
          <a:prstGeom prst="rect">
            <a:avLst/>
          </a:prstGeom>
        </p:spPr>
      </p:pic>
      <p:pic>
        <p:nvPicPr>
          <p:cNvPr id="51" name="그림 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78945" y="7835432"/>
            <a:ext cx="1124348" cy="1025610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707601" y="7456129"/>
            <a:ext cx="26704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kern="800" dirty="0">
                <a:solidFill>
                  <a:srgbClr val="7F7F7F"/>
                </a:solidFill>
                <a:latin typeface="+mn-ea"/>
              </a:rPr>
              <a:t>Factory construction &amp; development</a:t>
            </a:r>
            <a:endParaRPr lang="en-US" altLang="ko-KR" sz="1100" b="1" kern="90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06673" y="7760423"/>
            <a:ext cx="1736309" cy="759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Site planning &amp; development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Feasibility study of project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Design management</a:t>
            </a:r>
          </a:p>
          <a:p>
            <a:pPr>
              <a:lnSpc>
                <a:spcPts val="1300"/>
              </a:lnSpc>
            </a:pPr>
            <a:r>
              <a:rPr lang="en-US" altLang="ko-KR" sz="900" kern="800" dirty="0">
                <a:solidFill>
                  <a:srgbClr val="7F7F7F"/>
                </a:solidFill>
                <a:latin typeface="+mn-ea"/>
              </a:rPr>
              <a:t>Construction management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D1597F8F-5799-4FDA-9309-96A8AA460430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11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30" name="직선 연결선 29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1" r="11908"/>
          <a:stretch/>
        </p:blipFill>
        <p:spPr>
          <a:xfrm>
            <a:off x="4952838" y="7835432"/>
            <a:ext cx="1133511" cy="102561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t="9164" r="13450" b="7407"/>
          <a:stretch/>
        </p:blipFill>
        <p:spPr>
          <a:xfrm>
            <a:off x="2563822" y="7835432"/>
            <a:ext cx="1167600" cy="102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00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7704C5C2-E6C5-4E8A-B786-E04D35157445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12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그림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24" y="1453144"/>
            <a:ext cx="1931900" cy="121185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936" y="1457855"/>
            <a:ext cx="1903853" cy="1211852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001" y="1453144"/>
            <a:ext cx="1875483" cy="121185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8.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시공실적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U.H.P Business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543" y="2826618"/>
            <a:ext cx="1374672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+mj-ea"/>
              </a:rPr>
              <a:t>삼성전자 평택 </a:t>
            </a:r>
            <a:r>
              <a:rPr lang="en-US" altLang="ko-KR" sz="1000" b="1" kern="100" dirty="0">
                <a:latin typeface="+mj-ea"/>
              </a:rPr>
              <a:t>P-PJT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98868" y="2827126"/>
            <a:ext cx="1374672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just">
              <a:lnSpc>
                <a:spcPct val="107000"/>
              </a:lnSpc>
              <a:spcAft>
                <a:spcPts val="800"/>
              </a:spcAft>
              <a:defRPr sz="1000" b="1" kern="100">
                <a:latin typeface="+mj-ea"/>
              </a:defRPr>
            </a:lvl1pPr>
          </a:lstStyle>
          <a:p>
            <a:r>
              <a:rPr lang="ko-KR" altLang="en-US" dirty="0"/>
              <a:t>삼성물산 고덕 </a:t>
            </a:r>
            <a:r>
              <a:rPr lang="en-US" altLang="ko-KR" dirty="0"/>
              <a:t>P-PJT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905544" y="2815036"/>
            <a:ext cx="1366400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b="1" kern="100" dirty="0">
                <a:latin typeface="+mj-ea"/>
              </a:rPr>
              <a:t>SK HYNIX </a:t>
            </a:r>
            <a:r>
              <a:rPr lang="ko-KR" altLang="en-US" sz="1000" b="1" kern="100" dirty="0">
                <a:latin typeface="+mj-ea"/>
              </a:rPr>
              <a:t>이천 </a:t>
            </a:r>
            <a:r>
              <a:rPr lang="en-US" altLang="ko-KR" sz="1000" b="1" kern="100" dirty="0">
                <a:latin typeface="+mj-ea"/>
              </a:rPr>
              <a:t>FAB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420184"/>
              </p:ext>
            </p:extLst>
          </p:nvPr>
        </p:nvGraphicFramePr>
        <p:xfrm>
          <a:off x="480349" y="3295951"/>
          <a:ext cx="5915025" cy="5444361"/>
        </p:xfrm>
        <a:graphic>
          <a:graphicData uri="http://schemas.openxmlformats.org/drawingml/2006/table">
            <a:tbl>
              <a:tblPr/>
              <a:tblGrid>
                <a:gridCol w="445217">
                  <a:extLst>
                    <a:ext uri="{9D8B030D-6E8A-4147-A177-3AD203B41FA5}">
                      <a16:colId xmlns:a16="http://schemas.microsoft.com/office/drawing/2014/main" val="1321019106"/>
                    </a:ext>
                  </a:extLst>
                </a:gridCol>
                <a:gridCol w="3911549">
                  <a:extLst>
                    <a:ext uri="{9D8B030D-6E8A-4147-A177-3AD203B41FA5}">
                      <a16:colId xmlns:a16="http://schemas.microsoft.com/office/drawing/2014/main" val="3627136512"/>
                    </a:ext>
                  </a:extLst>
                </a:gridCol>
                <a:gridCol w="1558259">
                  <a:extLst>
                    <a:ext uri="{9D8B030D-6E8A-4147-A177-3AD203B41FA5}">
                      <a16:colId xmlns:a16="http://schemas.microsoft.com/office/drawing/2014/main" val="1974805986"/>
                    </a:ext>
                  </a:extLst>
                </a:gridCol>
              </a:tblGrid>
              <a:tr h="3313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Year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Project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Client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034562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평택 고덕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Fab 2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기 신축공사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서하부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(Gas)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751463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SDC 1Q~4Q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아산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천안캠퍼스 및 그린센터 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1641518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삼성중공업 평택캠퍼스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V2L FSF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고순도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, PCW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설비공사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삼성중공업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224119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삼성전자 평택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P2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상부동편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배관훅업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통합공종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 시공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070451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삼성전자 화성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HOOK-UP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99864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하이닉스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M10F HOOK-UP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206726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SK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실트론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Z-Project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대응을 위한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가스배관공사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에스케이실트론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022178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하이닉스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M14 HOOK-UP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325767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하이닉스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M16 HOOK-UP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05468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하이닉스 청주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캠퍼스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투자 및 이설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HOOK-UP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공사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에스케이하이닉스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)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729265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하이닉스 청주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캠퍼스 투자 및 이설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HOOK-UP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주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341514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부천공장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T&amp;H Controller PCW&amp;UPW Supply, Acid Exhaust Cleaning Nozzle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설치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DB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하이텍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6411707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평택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EDI BY-PASS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및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ACID DUCT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수정공사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일진디스플레이㈜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112980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M16 Gas Plant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공급배관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에스케이에어가스㈜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250859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이천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M16 PH-1 Project UT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08457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M16 HOOK 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6173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M11,M12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투자 및 이설장비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HOOK-UP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19046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캠퍼스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1Q~4Q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투자 및 이설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H/U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732037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캠퍼스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(M8)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투자 및 이설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H/U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에스케이하이닉스시스템아이씨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342804"/>
                  </a:ext>
                </a:extLst>
              </a:tr>
              <a:tr h="2556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M14 Hook-up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699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8009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7704C5C2-E6C5-4E8A-B786-E04D35157445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13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그림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24" y="1453144"/>
            <a:ext cx="1931900" cy="1211852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936" y="1457855"/>
            <a:ext cx="1903853" cy="1211852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001" y="1453144"/>
            <a:ext cx="1875483" cy="1211852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536543" y="2826618"/>
            <a:ext cx="1374672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+mj-ea"/>
              </a:rPr>
              <a:t>삼성전자 평택 </a:t>
            </a:r>
            <a:r>
              <a:rPr lang="en-US" altLang="ko-KR" sz="1000" b="1" kern="100" dirty="0">
                <a:latin typeface="+mj-ea"/>
              </a:rPr>
              <a:t>P-PJT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798868" y="2827126"/>
            <a:ext cx="1374672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just">
              <a:lnSpc>
                <a:spcPct val="107000"/>
              </a:lnSpc>
              <a:spcAft>
                <a:spcPts val="800"/>
              </a:spcAft>
              <a:defRPr sz="1000" b="1" kern="100">
                <a:latin typeface="+mj-ea"/>
              </a:defRPr>
            </a:lvl1pPr>
          </a:lstStyle>
          <a:p>
            <a:r>
              <a:rPr lang="ko-KR" altLang="en-US" dirty="0"/>
              <a:t>삼성물산 고덕 </a:t>
            </a:r>
            <a:r>
              <a:rPr lang="en-US" altLang="ko-KR" dirty="0"/>
              <a:t>P-PJT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8.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시공실적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U.H.P Business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05544" y="2815036"/>
            <a:ext cx="1366400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b="1" kern="100" dirty="0">
                <a:latin typeface="+mj-ea"/>
              </a:rPr>
              <a:t>SK HYNIX </a:t>
            </a:r>
            <a:r>
              <a:rPr lang="ko-KR" altLang="en-US" sz="1000" b="1" kern="100" dirty="0">
                <a:latin typeface="+mj-ea"/>
              </a:rPr>
              <a:t>이천 </a:t>
            </a:r>
            <a:r>
              <a:rPr lang="en-US" altLang="ko-KR" sz="1000" b="1" kern="100" dirty="0">
                <a:latin typeface="+mj-ea"/>
              </a:rPr>
              <a:t>FAB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376250"/>
              </p:ext>
            </p:extLst>
          </p:nvPr>
        </p:nvGraphicFramePr>
        <p:xfrm>
          <a:off x="480350" y="3298071"/>
          <a:ext cx="5920449" cy="5538125"/>
        </p:xfrm>
        <a:graphic>
          <a:graphicData uri="http://schemas.openxmlformats.org/drawingml/2006/table">
            <a:tbl>
              <a:tblPr/>
              <a:tblGrid>
                <a:gridCol w="445625">
                  <a:extLst>
                    <a:ext uri="{9D8B030D-6E8A-4147-A177-3AD203B41FA5}">
                      <a16:colId xmlns:a16="http://schemas.microsoft.com/office/drawing/2014/main" val="1469866681"/>
                    </a:ext>
                  </a:extLst>
                </a:gridCol>
                <a:gridCol w="3915136">
                  <a:extLst>
                    <a:ext uri="{9D8B030D-6E8A-4147-A177-3AD203B41FA5}">
                      <a16:colId xmlns:a16="http://schemas.microsoft.com/office/drawing/2014/main" val="3317499887"/>
                    </a:ext>
                  </a:extLst>
                </a:gridCol>
                <a:gridCol w="1559688">
                  <a:extLst>
                    <a:ext uri="{9D8B030D-6E8A-4147-A177-3AD203B41FA5}">
                      <a16:colId xmlns:a16="http://schemas.microsoft.com/office/drawing/2014/main" val="2867981996"/>
                    </a:ext>
                  </a:extLst>
                </a:gridCol>
              </a:tblGrid>
              <a:tr h="3370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Year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Project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Client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958748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DI-F HOOK 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555929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M16 PH-1 Project UT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557681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M11,M12 1Q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투자 및 이설장비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HOOK-UP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767838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캠퍼스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1Q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투자 및 이설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H/U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454695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캠퍼스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(M8)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투자 및 이설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H/U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에스케이하이닉스시스템아이씨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815576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M14  1Q Hook-up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0678177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2020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DI-F  1Q HOOK 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818666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MEMC Project-P Plant Piping H/U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MEMC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코리아㈜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0382364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M16 Gas Plant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공급배관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에스케이에어가스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792179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청주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 Hynix M15 Ph -1 UT Capa-up Project Chemical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Capa-up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41992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삼성종합기술원 클린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동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PCW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설비공사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041160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M15 1Q~4Q HOOK 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474230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M11,M12 1Q~4Q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투자 및 이설장비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HOOK-UP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433479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캠퍼스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1Q~4Q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투자 및 이설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H/U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206228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캠퍼스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(M8)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투자 및 이설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H/U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에스케이하이닉스시스템아이씨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036571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M14  1Q~4Q Hook-up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441586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DI-F  1Q~4Q HOOK 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939233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코템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공장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KOH C.Q.C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개선공사 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코템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6797487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코템 제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공장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PGMEA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이원화 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코템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072689"/>
                  </a:ext>
                </a:extLst>
              </a:tr>
              <a:tr h="2600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삼성에스디아이 천안사업장 설비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덕트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소방기계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부문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삼성에스디아이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947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926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7704C5C2-E6C5-4E8A-B786-E04D35157445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14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그림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86" y="1405415"/>
            <a:ext cx="1909054" cy="131069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73745" y="2835861"/>
            <a:ext cx="1366400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b="1" kern="100" dirty="0">
                <a:latin typeface="+mj-ea"/>
              </a:rPr>
              <a:t>SK HYNIX </a:t>
            </a:r>
            <a:r>
              <a:rPr lang="ko-KR" altLang="en-US" sz="1000" b="1" kern="100" dirty="0">
                <a:latin typeface="+mj-ea"/>
              </a:rPr>
              <a:t>청주 </a:t>
            </a:r>
            <a:r>
              <a:rPr lang="en-US" altLang="ko-KR" sz="1000" b="1" kern="100" dirty="0">
                <a:latin typeface="+mj-ea"/>
              </a:rPr>
              <a:t>FAB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647" y="1391220"/>
            <a:ext cx="1916875" cy="1291046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609" y="1405212"/>
            <a:ext cx="1916875" cy="127705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343816" y="2847583"/>
            <a:ext cx="2061783" cy="2437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+mj-ea"/>
              </a:rPr>
              <a:t>삼성디스플레이 </a:t>
            </a:r>
            <a:r>
              <a:rPr lang="en-US" altLang="ko-KR" sz="1000" b="1" dirty="0">
                <a:solidFill>
                  <a:srgbClr val="000000"/>
                </a:solidFill>
                <a:latin typeface="맑은 고딕"/>
              </a:rPr>
              <a:t>UT </a:t>
            </a:r>
            <a:r>
              <a:rPr lang="ko-KR" altLang="en-US" sz="1000" b="1" dirty="0">
                <a:solidFill>
                  <a:srgbClr val="000000"/>
                </a:solidFill>
                <a:latin typeface="맑은 고딕"/>
              </a:rPr>
              <a:t>및 </a:t>
            </a:r>
            <a:r>
              <a:rPr lang="ko-KR" altLang="en-US" sz="1000" b="1" dirty="0" err="1">
                <a:solidFill>
                  <a:srgbClr val="000000"/>
                </a:solidFill>
                <a:latin typeface="맑은 고딕"/>
              </a:rPr>
              <a:t>소방배관</a:t>
            </a:r>
            <a:r>
              <a:rPr lang="ko-KR" altLang="en-US" sz="1000" b="1" dirty="0">
                <a:solidFill>
                  <a:srgbClr val="000000"/>
                </a:solidFill>
                <a:latin typeface="맑은 고딕"/>
              </a:rPr>
              <a:t> 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33915" y="2847583"/>
            <a:ext cx="1340432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+mj-ea"/>
              </a:rPr>
              <a:t>삼성전자 화성 </a:t>
            </a:r>
            <a:r>
              <a:rPr lang="en-US" altLang="ko-KR" sz="1000" b="1" kern="100" dirty="0">
                <a:latin typeface="+mj-ea"/>
              </a:rPr>
              <a:t>DSR 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8.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시공실적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U.H.P Business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243788"/>
              </p:ext>
            </p:extLst>
          </p:nvPr>
        </p:nvGraphicFramePr>
        <p:xfrm>
          <a:off x="471488" y="3384659"/>
          <a:ext cx="5915025" cy="5677455"/>
        </p:xfrm>
        <a:graphic>
          <a:graphicData uri="http://schemas.openxmlformats.org/drawingml/2006/table">
            <a:tbl>
              <a:tblPr/>
              <a:tblGrid>
                <a:gridCol w="586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4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 dirty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Year</a:t>
                      </a:r>
                    </a:p>
                  </a:txBody>
                  <a:tcPr marL="8155" marR="8155" marT="815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 dirty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Project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Client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삼성에스디아이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M3 PJT Hook-Up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추가공사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삼성에스디아이㈜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4187723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삼성에스디아이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기숙사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냉각탑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배관 교체 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삼성에스디아이㈜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204198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저압정제기 압력용기 교체공사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화성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835726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2019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MR2 SN2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신규배관 증설대응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시공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156469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 Hynix C1 Project 5F UT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(Ph-2)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3021829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청주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 Hynix M15 FAB/CUB Project UT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397103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 Hynix C1 Mask Shop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구축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_UT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455868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 Hynix M14 PH-2B CAPA-UP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91482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M15 HOOK 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618544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M15 PJT 5D Hook-Up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설계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차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_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CMP, IMP, DIFF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5843383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M11,M12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투자 및 이설장비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HOOK-UP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157743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캠퍼스 투자 및 이설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H/U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에스케이하이닉스시스템아이씨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686676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M14  Hook-up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667642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년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분기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M14 Ph2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투자장비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배관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Hook-up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에스케이하이닉스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년 이천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M14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이설 장비 배관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Hook-up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에스케이하이닉스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년 이천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1Q WT/TC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동 생산장비 배관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에스케이하이닉스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년 이천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P&amp;T1 Hybrid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장비 입고관련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Main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증설 배관공사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에스케이하이닉스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System IC BSI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투자장비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Hook-up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배관공사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_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M8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에스케이하이닉스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청주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FAB 4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차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NANAD TECH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전환 투자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Hook-up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에스케이하이닉스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0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년 청주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1Q 3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캠퍼스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NAND TECH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전환 투자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에스케이하이닉스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4383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7704C5C2-E6C5-4E8A-B786-E04D35157445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15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그림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86" y="1405415"/>
            <a:ext cx="1909054" cy="131069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73745" y="2835861"/>
            <a:ext cx="1366400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b="1" kern="100" dirty="0">
                <a:latin typeface="+mj-ea"/>
              </a:rPr>
              <a:t>SK HYNIX </a:t>
            </a:r>
            <a:r>
              <a:rPr lang="ko-KR" altLang="en-US" sz="1000" b="1" kern="100" dirty="0">
                <a:latin typeface="+mj-ea"/>
              </a:rPr>
              <a:t>청주 </a:t>
            </a:r>
            <a:r>
              <a:rPr lang="en-US" altLang="ko-KR" sz="1000" b="1" kern="100" dirty="0">
                <a:latin typeface="+mj-ea"/>
              </a:rPr>
              <a:t>FAB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647" y="1391220"/>
            <a:ext cx="1916875" cy="1291046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609" y="1405212"/>
            <a:ext cx="1916875" cy="127705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4941535" y="2847583"/>
            <a:ext cx="1340432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+mj-ea"/>
              </a:rPr>
              <a:t>삼성전자 화성 </a:t>
            </a:r>
            <a:r>
              <a:rPr lang="en-US" altLang="ko-KR" sz="1000" b="1" kern="100" dirty="0">
                <a:latin typeface="+mj-ea"/>
              </a:rPr>
              <a:t>DSR 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8.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시공실적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U.H.P Business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43816" y="2847583"/>
            <a:ext cx="2061783" cy="2437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+mj-ea"/>
              </a:rPr>
              <a:t>삼성디스플레이 </a:t>
            </a:r>
            <a:r>
              <a:rPr lang="en-US" altLang="ko-KR" sz="1000" b="1" dirty="0">
                <a:solidFill>
                  <a:srgbClr val="000000"/>
                </a:solidFill>
                <a:latin typeface="맑은 고딕"/>
              </a:rPr>
              <a:t>UT </a:t>
            </a:r>
            <a:r>
              <a:rPr lang="ko-KR" altLang="en-US" sz="1000" b="1" dirty="0">
                <a:solidFill>
                  <a:srgbClr val="000000"/>
                </a:solidFill>
                <a:latin typeface="맑은 고딕"/>
              </a:rPr>
              <a:t>및 </a:t>
            </a:r>
            <a:r>
              <a:rPr lang="ko-KR" altLang="en-US" sz="1000" b="1" dirty="0" err="1">
                <a:solidFill>
                  <a:srgbClr val="000000"/>
                </a:solidFill>
                <a:latin typeface="맑은 고딕"/>
              </a:rPr>
              <a:t>소방배관</a:t>
            </a:r>
            <a:r>
              <a:rPr lang="ko-KR" altLang="en-US" sz="1000" b="1" dirty="0">
                <a:solidFill>
                  <a:srgbClr val="000000"/>
                </a:solidFill>
                <a:latin typeface="맑은 고딕"/>
              </a:rPr>
              <a:t> 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762369"/>
              </p:ext>
            </p:extLst>
          </p:nvPr>
        </p:nvGraphicFramePr>
        <p:xfrm>
          <a:off x="457571" y="3269893"/>
          <a:ext cx="5969355" cy="5756377"/>
        </p:xfrm>
        <a:graphic>
          <a:graphicData uri="http://schemas.openxmlformats.org/drawingml/2006/table">
            <a:tbl>
              <a:tblPr/>
              <a:tblGrid>
                <a:gridCol w="449306">
                  <a:extLst>
                    <a:ext uri="{9D8B030D-6E8A-4147-A177-3AD203B41FA5}">
                      <a16:colId xmlns:a16="http://schemas.microsoft.com/office/drawing/2014/main" val="3738592920"/>
                    </a:ext>
                  </a:extLst>
                </a:gridCol>
                <a:gridCol w="3947477">
                  <a:extLst>
                    <a:ext uri="{9D8B030D-6E8A-4147-A177-3AD203B41FA5}">
                      <a16:colId xmlns:a16="http://schemas.microsoft.com/office/drawing/2014/main" val="3263526793"/>
                    </a:ext>
                  </a:extLst>
                </a:gridCol>
                <a:gridCol w="1572572">
                  <a:extLst>
                    <a:ext uri="{9D8B030D-6E8A-4147-A177-3AD203B41FA5}">
                      <a16:colId xmlns:a16="http://schemas.microsoft.com/office/drawing/2014/main" val="1069538531"/>
                    </a:ext>
                  </a:extLst>
                </a:gridCol>
              </a:tblGrid>
              <a:tr h="33457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Year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Project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Client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409021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DI-F  HOOK 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207720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삼성전자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1Q~2Q VACUUM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348935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삼성에스디아이 양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.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음극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RTR HOOK-UP(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덕트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삼성에스디아이㈜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1273955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삼성에스디아이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M3 Hook-up(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덕트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삼성에스디아이㈜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709690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A2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산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알카리덕트 스프링쿨러 설치 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188696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R&amp;D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동 노후 스프링쿨러 교체공사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416165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18-19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UT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및 소방배관 소보수 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433933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평택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P1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하부층 훅업 유지보수공사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5831258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화성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H1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지역 훅업 유지보수공사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500452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삼성엔지니어링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SDC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아산그린센터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Valve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교체 작업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삼성엔지니어링㈜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763273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 화성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E-PJT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가설질소배관공사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5790141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 화성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E-PJT GAS&amp;PCW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설비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1028763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DSR A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동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7F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평가운영라인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LN2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연장 시공공사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534420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DSR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동 개발평가 분석실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LN2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이중배관 설치공사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7090983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Foundry Infra Overhaul (Bulk gas)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3875029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케이피씨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SEC S1 LINE O2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정제기 배관 교체공사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주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케이피씨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2622985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6-1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라인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LP Air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부하대응 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342149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Foundry Infra Overhaul (Bulk gas)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550659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삼성전자 평택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P1 2Q Hook-up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유지보수공사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4347296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삼성전자 화성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H1 2Q Hook-up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유지보수공사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505006"/>
                  </a:ext>
                </a:extLst>
              </a:tr>
              <a:tr h="2581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삼성물산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DSR 2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차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GAS&amp;PCW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001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566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7704C5C2-E6C5-4E8A-B786-E04D35157445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16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그림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318" y="1386827"/>
            <a:ext cx="1955682" cy="129971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152717" y="2880339"/>
            <a:ext cx="1219245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b="1" kern="100" dirty="0">
                <a:latin typeface="+mj-ea"/>
              </a:rPr>
              <a:t>KCTECH SDC A3 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15838" y="2880339"/>
            <a:ext cx="1544846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b="1" kern="100" dirty="0">
                <a:latin typeface="+mj-ea"/>
              </a:rPr>
              <a:t>PRAX</a:t>
            </a:r>
            <a:r>
              <a:rPr lang="ko-KR" altLang="en-US" sz="1000" b="1" kern="100" dirty="0">
                <a:latin typeface="+mj-ea"/>
              </a:rPr>
              <a:t> </a:t>
            </a:r>
            <a:r>
              <a:rPr lang="en-US" altLang="ko-KR" sz="1000" b="1" kern="100" dirty="0">
                <a:latin typeface="+mj-ea"/>
              </a:rPr>
              <a:t>AIR KOREA ASU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8.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시공실적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U.H.P Business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9" t="37066" r="23383" b="20119"/>
          <a:stretch/>
        </p:blipFill>
        <p:spPr>
          <a:xfrm>
            <a:off x="755139" y="1386827"/>
            <a:ext cx="2342903" cy="1299713"/>
          </a:xfrm>
          <a:prstGeom prst="rect">
            <a:avLst/>
          </a:prstGeom>
        </p:spPr>
      </p:pic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670882"/>
              </p:ext>
            </p:extLst>
          </p:nvPr>
        </p:nvGraphicFramePr>
        <p:xfrm>
          <a:off x="523740" y="3331130"/>
          <a:ext cx="5915025" cy="5621086"/>
        </p:xfrm>
        <a:graphic>
          <a:graphicData uri="http://schemas.openxmlformats.org/drawingml/2006/table">
            <a:tbl>
              <a:tblPr/>
              <a:tblGrid>
                <a:gridCol w="445217">
                  <a:extLst>
                    <a:ext uri="{9D8B030D-6E8A-4147-A177-3AD203B41FA5}">
                      <a16:colId xmlns:a16="http://schemas.microsoft.com/office/drawing/2014/main" val="800414705"/>
                    </a:ext>
                  </a:extLst>
                </a:gridCol>
                <a:gridCol w="3911549">
                  <a:extLst>
                    <a:ext uri="{9D8B030D-6E8A-4147-A177-3AD203B41FA5}">
                      <a16:colId xmlns:a16="http://schemas.microsoft.com/office/drawing/2014/main" val="1884367813"/>
                    </a:ext>
                  </a:extLst>
                </a:gridCol>
                <a:gridCol w="1558259">
                  <a:extLst>
                    <a:ext uri="{9D8B030D-6E8A-4147-A177-3AD203B41FA5}">
                      <a16:colId xmlns:a16="http://schemas.microsoft.com/office/drawing/2014/main" val="1587125060"/>
                    </a:ext>
                  </a:extLst>
                </a:gridCol>
              </a:tblGrid>
              <a:tr h="3267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Year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Project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Client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02119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평택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P-PJT Hook-up 2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차 배관공사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(P1-2 Infra)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516259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2018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삼성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SDC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유지보수공사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162496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 고덕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P-PJT PH-4 GAS&amp;PCW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081469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E-PJT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기계설비공사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7NANO GAS&amp;PCW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102902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평택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P1-2(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상부층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 FT Hook-up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079787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 아산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캠퍼스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7-1L T-PJT GAS&amp;PCW 3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198715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 고덕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P-PJT PH-3 GAS&amp;PCW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66844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화성반도체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LN2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851379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삼성전자 평택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P-PJT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동편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차배관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Hook-up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359782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 고덕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P-PJT PH-02 PCW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987687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 기흥화성단지 수소 및 도시가스 도면화 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2530316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17L FAB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하부층 마감공사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삼성물산㈜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957203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삼성전자 기흥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화성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VACUUM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삼성전자㈜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901117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 기흥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SR5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기계실 노후 용수 배관 교체공사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640229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SDC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유지보수공사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삼성디스플레이㈜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101880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청주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하이닉스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C1 Mask Shop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구축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Project_UT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 철거공사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7757922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고선택비인산 정산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_SIDE FAB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415512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하이닉스 </a:t>
                      </a: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M14 PH2B Project Main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8973149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SK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하이닉스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M14 Side Fab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에스케이건설㈜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9369488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M14 Hook-up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051078"/>
                  </a:ext>
                </a:extLst>
              </a:tr>
              <a:tr h="2521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</a:p>
                  </a:txBody>
                  <a:tcPr marL="5300" marR="5300" marT="53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2017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년 이천 </a:t>
                      </a:r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DI-F HOOK UP </a:t>
                      </a:r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배관공사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에스케이하이닉스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㈜</a:t>
                      </a:r>
                    </a:p>
                  </a:txBody>
                  <a:tcPr marL="5300" marR="5300" marT="53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512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3536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8.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시공실적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Clean Room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공사</a:t>
            </a:r>
            <a:endParaRPr lang="en-US" altLang="ko-KR" b="1" dirty="0">
              <a:solidFill>
                <a:srgbClr val="C0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7704C5C2-E6C5-4E8A-B786-E04D35157445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17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39"/>
          <a:stretch/>
        </p:blipFill>
        <p:spPr>
          <a:xfrm>
            <a:off x="1164231" y="1412338"/>
            <a:ext cx="1935433" cy="113282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3"/>
          <a:srcRect l="64343" t="21255" r="2592" b="14229"/>
          <a:stretch/>
        </p:blipFill>
        <p:spPr>
          <a:xfrm>
            <a:off x="3880286" y="1412338"/>
            <a:ext cx="1920406" cy="113282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08401" y="2763097"/>
            <a:ext cx="1758815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 err="1">
                <a:latin typeface="+mj-ea"/>
              </a:rPr>
              <a:t>케이씨텍</a:t>
            </a:r>
            <a:r>
              <a:rPr lang="ko-KR" altLang="en-US" sz="1000" b="1" kern="100" dirty="0">
                <a:latin typeface="+mj-ea"/>
              </a:rPr>
              <a:t> 제</a:t>
            </a:r>
            <a:r>
              <a:rPr lang="en-US" altLang="ko-KR" sz="1000" b="1" kern="100" dirty="0">
                <a:latin typeface="+mj-ea"/>
              </a:rPr>
              <a:t>4</a:t>
            </a:r>
            <a:r>
              <a:rPr lang="ko-KR" altLang="en-US" sz="1000" b="1" kern="100" dirty="0">
                <a:latin typeface="+mj-ea"/>
              </a:rPr>
              <a:t>공장 신축공사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13529" y="2763097"/>
            <a:ext cx="1685077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just">
              <a:lnSpc>
                <a:spcPct val="107000"/>
              </a:lnSpc>
              <a:spcAft>
                <a:spcPts val="800"/>
              </a:spcAft>
              <a:defRPr sz="1000" b="1" kern="100">
                <a:latin typeface="+mj-ea"/>
              </a:defRPr>
            </a:lvl1pPr>
          </a:lstStyle>
          <a:p>
            <a:r>
              <a:rPr lang="ko-KR" altLang="en-US" dirty="0" err="1"/>
              <a:t>한국디아이씨</a:t>
            </a:r>
            <a:r>
              <a:rPr lang="ko-KR" altLang="en-US" dirty="0"/>
              <a:t> </a:t>
            </a:r>
            <a:r>
              <a:rPr lang="ko-KR" altLang="en-US" dirty="0" err="1"/>
              <a:t>동탄</a:t>
            </a:r>
            <a:r>
              <a:rPr lang="ko-KR" altLang="en-US" dirty="0"/>
              <a:t> </a:t>
            </a:r>
            <a:r>
              <a:rPr lang="ko-KR" altLang="en-US" dirty="0" err="1"/>
              <a:t>클린룸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833169"/>
              </p:ext>
            </p:extLst>
          </p:nvPr>
        </p:nvGraphicFramePr>
        <p:xfrm>
          <a:off x="471488" y="3365475"/>
          <a:ext cx="5915026" cy="5826114"/>
        </p:xfrm>
        <a:graphic>
          <a:graphicData uri="http://schemas.openxmlformats.org/drawingml/2006/table">
            <a:tbl>
              <a:tblPr/>
              <a:tblGrid>
                <a:gridCol w="586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8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02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64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 dirty="0"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Year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 dirty="0"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Project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Client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2021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SK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머티리얼즈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현곡공장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Clean Room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SK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머티리얼즈제이엔씨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2021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케이씨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공장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클린룸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및 유틸리티 개선공사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케이씨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2019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DHK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솔루션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클린룸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확장공사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디스코하이테크코리아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2017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케이씨텍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가공샵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조성공사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㈜케이씨텍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2017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티씨케이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전처리실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크린룸공사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㈜티씨케이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2016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 한국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디아이씨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동탄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공장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크린룸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설비 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주식회사 한국디아이씨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2016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HS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하이테크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동탄공장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신축공사 중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클린룸공사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주식회사 에이치에스건설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2016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티씨케이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CVD 3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호기 전력개선 공사 外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티씨케이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2016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케이씨텍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공장 신축공사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케이씨텍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2015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삼성코닝어드밴스드글라스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본딩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합리화 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삼성코닝어드밴스드글라스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유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파카코리아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Clean room, DI water System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㈜파카코리아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삼성전자 삼성종합기술원 액화질소탱크증설공사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삼성전자㈜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삼성전자 삼성종합기술원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P1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동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PCW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증설 배관공사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삼성전자㈜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일진디스플레이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성장로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유틸리티공사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추가공사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일진디스플레이㈜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우리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ETI(FPCB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현장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)FPC Line DI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공급설비공사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우리에이텍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우리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ETI(FPCB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현장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FPC Line DI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공급설비 주변배관 공사 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우리에이텍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신관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층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크린룸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설비공사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루멘스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성장로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유틸리티공사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일진디스플레이㈜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2014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삼성전자 삼성종합기술원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PCW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증설 배관공사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삼성전자㈜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2013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파나소닉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DHK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크린룸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디스코하이테크코리아㈜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2013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성남사옥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CR &amp; UTILITY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공사 외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씨에스엘쏠라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2013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우리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ETI FPCB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사업부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CLEAN ROOM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및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UTILITY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우리에이텍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39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2013</a:t>
                      </a:r>
                    </a:p>
                  </a:txBody>
                  <a:tcPr marL="8155" marR="8155" marT="8155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우리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ETI FPC Line 3F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공조설비 및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Utility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구축공사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우리에이텍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㈜</a:t>
                      </a:r>
                    </a:p>
                  </a:txBody>
                  <a:tcPr marL="8155" marR="8155" marT="815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14622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8.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시공실적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바이오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/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제약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/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플랜트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Clean Utility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7704C5C2-E6C5-4E8A-B786-E04D35157445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18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그림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2" y="1454842"/>
            <a:ext cx="1920406" cy="1237976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575" y="1454842"/>
            <a:ext cx="1920406" cy="1271309"/>
          </a:xfrm>
          <a:prstGeom prst="rect">
            <a:avLst/>
          </a:prstGeom>
        </p:spPr>
      </p:pic>
      <p:pic>
        <p:nvPicPr>
          <p:cNvPr id="35" name="그림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706" y="1471508"/>
            <a:ext cx="1920406" cy="1254643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63105" y="2876494"/>
            <a:ext cx="1675459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 err="1">
                <a:latin typeface="+mj-ea"/>
              </a:rPr>
              <a:t>제니스</a:t>
            </a:r>
            <a:r>
              <a:rPr lang="ko-KR" altLang="en-US" sz="1000" b="1" kern="100" dirty="0">
                <a:latin typeface="+mj-ea"/>
              </a:rPr>
              <a:t> 춘천 제</a:t>
            </a:r>
            <a:r>
              <a:rPr lang="en-US" altLang="ko-KR" sz="1000" b="1" kern="100" dirty="0">
                <a:latin typeface="+mj-ea"/>
              </a:rPr>
              <a:t>2</a:t>
            </a:r>
            <a:r>
              <a:rPr lang="ko-KR" altLang="en-US" sz="1000" b="1" kern="100" dirty="0">
                <a:latin typeface="+mj-ea"/>
              </a:rPr>
              <a:t>공장 증축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93364" y="2872398"/>
            <a:ext cx="17187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1" dirty="0"/>
              <a:t>셀트리온 제</a:t>
            </a:r>
            <a:r>
              <a:rPr lang="en-US" altLang="ko-KR" sz="1000" b="1" dirty="0"/>
              <a:t>1</a:t>
            </a:r>
            <a:r>
              <a:rPr lang="ko-KR" altLang="en-US" sz="1000" b="1" dirty="0"/>
              <a:t>공장 소방기계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756495" y="2872398"/>
            <a:ext cx="17187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1" dirty="0"/>
              <a:t>셀트리온 제</a:t>
            </a:r>
            <a:r>
              <a:rPr lang="en-US" altLang="ko-KR" sz="1000" b="1" dirty="0"/>
              <a:t>1</a:t>
            </a:r>
            <a:r>
              <a:rPr lang="ko-KR" altLang="en-US" sz="1000" b="1" dirty="0"/>
              <a:t>공장 소방기계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869368"/>
              </p:ext>
            </p:extLst>
          </p:nvPr>
        </p:nvGraphicFramePr>
        <p:xfrm>
          <a:off x="471488" y="3393990"/>
          <a:ext cx="5915025" cy="5798648"/>
        </p:xfrm>
        <a:graphic>
          <a:graphicData uri="http://schemas.openxmlformats.org/drawingml/2006/table">
            <a:tbl>
              <a:tblPr/>
              <a:tblGrid>
                <a:gridCol w="586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4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147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 dirty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Year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Project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Client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당진 발전소 순수생산설비 부분 증설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지에스이피에스㈜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DB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하이텍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 중수도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System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설치 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(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주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)</a:t>
                      </a:r>
                      <a:r>
                        <a:rPr lang="en-US" sz="950" b="0" i="0" u="none" strike="noStrike" spc="-90" baseline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DB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하이텍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DB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하이텍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UPW 1ST RO Membrane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교체공사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굴림체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)</a:t>
                      </a:r>
                      <a:r>
                        <a:rPr lang="en-US" sz="950" b="0" i="0" u="none" strike="noStrike" spc="-90" baseline="0" dirty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DB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하이텍</a:t>
                      </a:r>
                      <a:endParaRPr lang="ko-KR" altLang="en-US" sz="950" b="0" i="0" u="none" strike="noStrike" spc="-90" baseline="0" dirty="0">
                        <a:solidFill>
                          <a:srgbClr val="242424"/>
                        </a:solidFill>
                        <a:effectLst/>
                        <a:latin typeface="굴림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DB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하이텍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UPW SBP, KP Tower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양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,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굴림체"/>
                        </a:rPr>
                        <a:t>음이온 교체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)</a:t>
                      </a:r>
                      <a:r>
                        <a:rPr lang="en-US" sz="950" b="0" i="0" u="none" strike="noStrike" spc="-90" baseline="0" dirty="0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DB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242424"/>
                          </a:solidFill>
                          <a:effectLst/>
                          <a:latin typeface="굴림"/>
                        </a:rPr>
                        <a:t>하이텍</a:t>
                      </a:r>
                      <a:endParaRPr lang="ko-KR" altLang="en-US" sz="950" b="0" i="0" u="none" strike="noStrike" spc="-90" baseline="0" dirty="0">
                        <a:solidFill>
                          <a:srgbClr val="242424"/>
                        </a:solidFill>
                        <a:effectLst/>
                        <a:latin typeface="굴림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2020 SBL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연간단가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소규모 공사 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5534802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롯데케미칼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D-OS WWT SS FILTER PKG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설치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롯데케미칼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E1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여수기지 자가처리설비 개선공사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  <a:r>
                        <a:rPr 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E1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SBL P2 CMP </a:t>
                      </a:r>
                      <a:r>
                        <a:rPr lang="en-US" altLang="ko-KR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Inoc.Room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#2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신설공사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외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건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SBL P1 3F Upright Storage Room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환경조성공사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DB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하이텍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UPW, MMF, A/C Tower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증설공사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DB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하이텍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 SBL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연간단가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소규모 공사 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513822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P1 Ambient Storage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소방배관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교체 및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Catwalk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설치공사 외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건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지앤텍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이앤이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소각로 전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.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계장공사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이앤이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롯데제과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콜손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파키스탄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 WT Revamping Project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LOTTE KOLSON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셀트리온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증설공사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소방기계공사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㈜이테크건설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CJ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제일제당 햇반동 유틸리티배관공사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CJ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건설㈜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한국백신 안산공장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GMP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동 증축공사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㈜한국백신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제니스 춘천 제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증축공사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서브원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셀트리온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증설공사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소방기계공사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㈜이테크건설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2016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용인 제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연구동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(GLP,AAALAC)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신축공사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건축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설비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전기 일괄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 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켐온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2016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대웅제약 오송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cGMP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신축공사 중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Utility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배관공사 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이테크건설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2015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안동공장 신축공사 중 정제냉실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(CLASS C)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및 혈장냉실 제작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/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설치 공사 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SK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플라즈마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2013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동물실험실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및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Clean Utility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켐온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3029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2012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한화케미칼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EAGLE PROJECT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바이오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오송공장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신축공사 중 기계설비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냉실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수처리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한화건설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629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811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7704C5C2-E6C5-4E8A-B786-E04D35157445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19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그림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9" y="1419393"/>
            <a:ext cx="1920406" cy="1249483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6" b="6017"/>
          <a:stretch/>
        </p:blipFill>
        <p:spPr>
          <a:xfrm>
            <a:off x="2498606" y="1419395"/>
            <a:ext cx="1904701" cy="1249482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158" y="1419393"/>
            <a:ext cx="1862851" cy="124948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39163" y="2826707"/>
            <a:ext cx="1337226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b="1" kern="100" dirty="0">
                <a:latin typeface="+mj-ea"/>
                <a:cs typeface="Times New Roman" panose="02020603050405020304" pitchFamily="18" charset="0"/>
              </a:rPr>
              <a:t>SK PLASMA </a:t>
            </a:r>
            <a:r>
              <a:rPr lang="ko-KR" altLang="en-US" sz="1000" b="1" kern="100" dirty="0" err="1">
                <a:latin typeface="+mj-ea"/>
                <a:cs typeface="Times New Roman" panose="02020603050405020304" pitchFamily="18" charset="0"/>
              </a:rPr>
              <a:t>저온실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83588" y="2837211"/>
            <a:ext cx="1370888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just">
              <a:lnSpc>
                <a:spcPct val="107000"/>
              </a:lnSpc>
              <a:spcAft>
                <a:spcPts val="800"/>
              </a:spcAft>
              <a:defRPr sz="1000" b="1" kern="100">
                <a:latin typeface="+mj-ea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/>
              <a:t>한화 </a:t>
            </a:r>
            <a:r>
              <a:rPr lang="en-US" altLang="ko-KR" dirty="0"/>
              <a:t>EAGLE PJ. </a:t>
            </a:r>
            <a:r>
              <a:rPr lang="ko-KR" altLang="en-US" dirty="0" err="1"/>
              <a:t>오송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996818" y="2824003"/>
            <a:ext cx="1255472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en-US" sz="1000" b="1" kern="100" dirty="0">
                <a:latin typeface="+mj-ea"/>
                <a:cs typeface="Times New Roman" panose="02020603050405020304" pitchFamily="18" charset="0"/>
              </a:rPr>
              <a:t>중외제약 </a:t>
            </a:r>
            <a:r>
              <a:rPr lang="ko-KR" altLang="en-US" sz="1000" b="1" kern="100" dirty="0" err="1">
                <a:latin typeface="+mj-ea"/>
                <a:cs typeface="Times New Roman" panose="02020603050405020304" pitchFamily="18" charset="0"/>
              </a:rPr>
              <a:t>시화공장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8.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시공실적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바이오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/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제약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/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플랜트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Clean Utility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643232"/>
              </p:ext>
            </p:extLst>
          </p:nvPr>
        </p:nvGraphicFramePr>
        <p:xfrm>
          <a:off x="471488" y="3367575"/>
          <a:ext cx="5915025" cy="5748853"/>
        </p:xfrm>
        <a:graphic>
          <a:graphicData uri="http://schemas.openxmlformats.org/drawingml/2006/table">
            <a:tbl>
              <a:tblPr/>
              <a:tblGrid>
                <a:gridCol w="586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4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26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 dirty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Year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 dirty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Project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Client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2011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VGMP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증축공사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WFI,PW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시스템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,Utility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대성미생물연구소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172089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2011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성남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고형제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GMP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동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리모델링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PW/CR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대웅제약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2011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항암동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PW Hook-up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및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Overhaul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일동제약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미생물실험실 및 고형제동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PW System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및 공조보완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한국 인스팜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세파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항암동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PW,WFI,PS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시설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&amp; Loop System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(EU GMP)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일동제약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롯데콜손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WT Revamping Project(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파키스탄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Unit 1,2,4,7)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LOTTE KOLSON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AN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폐수처리공사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(MBR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공법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태광산업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TCK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폐수처리장 공사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화학적 공법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㈜티씨케이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LG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화학 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DSBD Reuse Project Facility(MBR)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날코코리아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페이퍼코리아 폐수처리설비공사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순산소 폭기법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한솔이엠이 주식회사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2016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대웅제약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오송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cGMP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신축공사 중 실험실 가스 배관공사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이테크건설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2015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에스케이플라즈마 냉실 설치 및 제작공사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에스케이플라즈마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2011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한화건설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EAGLE PROJECT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오송공장 신축공사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㈜한화건설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의왕 대성미생물연구소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KVGMP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구축공사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㈜대성미생물연구소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세파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항암동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PW, WFI,PS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시설 및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Loop System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일동제약㈜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한국인스팜 </a:t>
                      </a:r>
                      <a:r>
                        <a:rPr 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PW STORAGE &amp; LOOP SYSTEM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한국인스팜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첨단세포유전자치료센터내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리모델링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(GMP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급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서울대학교병원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중외제약 시화공장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PROCESS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㈜중외제약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수처리실 이온수지 교체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&amp;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증류수 냉각장치 설치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대웅바이오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주사용수 저장탱크 설치 공사 외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대웅제약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수처리 시스템 및 조제실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충전실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냉장실 시설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대림제약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시화공장 무균실 주사용수 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Process 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중외제약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증류수 냉각기 설치 및 수처리실 시설보수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대웅바이오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269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2009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주사용수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저장탱크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보완공사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대웅제약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9992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-597" y="642782"/>
            <a:ext cx="4065902" cy="477054"/>
            <a:chOff x="-597" y="642782"/>
            <a:chExt cx="4065902" cy="477054"/>
          </a:xfrm>
        </p:grpSpPr>
        <p:sp>
          <p:nvSpPr>
            <p:cNvPr id="12" name="TextBox 11"/>
            <p:cNvSpPr txBox="1"/>
            <p:nvPr/>
          </p:nvSpPr>
          <p:spPr>
            <a:xfrm>
              <a:off x="810040" y="642782"/>
              <a:ext cx="325526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500" dirty="0">
                  <a:solidFill>
                    <a:srgbClr val="C00000"/>
                  </a:solidFill>
                  <a:latin typeface="+mn-ea"/>
                  <a:cs typeface="Arial" panose="020B0604020202020204" pitchFamily="34" charset="0"/>
                </a:rPr>
                <a:t>CEO Message</a:t>
              </a:r>
              <a:endParaRPr lang="ko-KR" altLang="en-US" sz="2500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endParaRPr>
            </a:p>
          </p:txBody>
        </p:sp>
        <p:cxnSp>
          <p:nvCxnSpPr>
            <p:cNvPr id="14" name="직선 연결선 13"/>
            <p:cNvCxnSpPr/>
            <p:nvPr/>
          </p:nvCxnSpPr>
          <p:spPr>
            <a:xfrm>
              <a:off x="-597" y="959687"/>
              <a:ext cx="657822" cy="0"/>
            </a:xfrm>
            <a:prstGeom prst="line">
              <a:avLst/>
            </a:prstGeom>
            <a:ln w="12700">
              <a:solidFill>
                <a:srgbClr val="E71B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직사각형 17"/>
          <p:cNvSpPr/>
          <p:nvPr/>
        </p:nvSpPr>
        <p:spPr>
          <a:xfrm>
            <a:off x="1010385" y="4092593"/>
            <a:ext cx="50608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50" spc="-90" dirty="0" err="1">
                <a:solidFill>
                  <a:srgbClr val="7F7F7F"/>
                </a:solidFill>
                <a:latin typeface="+mn-ea"/>
              </a:rPr>
              <a:t>KCEnC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는 국내 반도체 ∙ 디스플레이 장비제조 회사인 </a:t>
            </a:r>
            <a:r>
              <a:rPr lang="ko-KR" altLang="en-US" sz="1050" spc="-90" dirty="0" err="1">
                <a:solidFill>
                  <a:srgbClr val="7F7F7F"/>
                </a:solidFill>
                <a:latin typeface="+mn-ea"/>
              </a:rPr>
              <a:t>케이씨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/</a:t>
            </a:r>
            <a:r>
              <a:rPr lang="ko-KR" altLang="en-US" sz="1050" spc="-90" dirty="0" err="1">
                <a:solidFill>
                  <a:srgbClr val="7F7F7F"/>
                </a:solidFill>
                <a:latin typeface="+mn-ea"/>
              </a:rPr>
              <a:t>케이씨텍의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 계열 회사로서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2000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년 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3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월 분사한 이래 반도체 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/ IT / 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화학 등 첨단산업 분야의 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UHP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배관설비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50" spc="-90" dirty="0" err="1">
                <a:solidFill>
                  <a:srgbClr val="7F7F7F"/>
                </a:solidFill>
                <a:latin typeface="+mn-ea"/>
              </a:rPr>
              <a:t>크린룸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산업플랜트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환경에너지 분야의 건축설비시공을 하는 종합엔지니어링 회사입니다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05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당사는 설립이래 지속적인 기술개발 ∙ 품질개선 및 전문인력을 육성하여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설계에서부터 시공 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/ 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유지 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/ 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보수까지 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Total Engineering System 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을 제공하며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고객의 다양한 요구에 부응해 나가고 있습니다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05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당사는 현재의 위치에 안주하지 않고 끊임없는 기술개발 및 고객만족을 바탕으로 관련업계의 기술발전을 리드하면서 국내 최고의 종합엔지니어링 회사로 거듭나기 위해 노력을 경주할 것입니다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05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앞으로도 </a:t>
            </a:r>
            <a:r>
              <a:rPr lang="en-US" altLang="ko-KR" sz="1050" spc="-90" dirty="0" err="1">
                <a:solidFill>
                  <a:srgbClr val="7F7F7F"/>
                </a:solidFill>
                <a:latin typeface="+mn-ea"/>
              </a:rPr>
              <a:t>KCEnC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는 시대에 흐름에 맞도록 기본에 충실한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안전 최우선의 경영을 통해 세계 최고의 엔지니어링회사를 목표로 나아갈 계획입니다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나아가 고객에게는 최고의 만족을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사회에는 봉사와 공헌을 할 수 있는 기업으로 성장하기 위해 최선의 노력을 다할 것 입니다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065306" y="8609849"/>
            <a:ext cx="20299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대표이사  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홍 순 우</a:t>
            </a:r>
            <a:r>
              <a:rPr lang="en-US" altLang="ko-KR" sz="105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, </a:t>
            </a:r>
            <a:r>
              <a:rPr lang="ko-KR" altLang="en-US" sz="105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정 순 찬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58895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8.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시공실적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건축공사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976784" y="9454832"/>
            <a:ext cx="32252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7704C5C2-E6C5-4E8A-B786-E04D35157445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20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33594" y="2818477"/>
            <a:ext cx="1455848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altLang="ko-KR" sz="1000" b="1" kern="100" dirty="0">
                <a:latin typeface="+mj-ea"/>
              </a:rPr>
              <a:t>PEG 10.5 </a:t>
            </a:r>
            <a:r>
              <a:rPr lang="ko-KR" altLang="ko-KR" sz="1000" b="1" kern="100" dirty="0">
                <a:latin typeface="+mj-ea"/>
              </a:rPr>
              <a:t>대수선 공사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0" r="25071"/>
          <a:stretch/>
        </p:blipFill>
        <p:spPr>
          <a:xfrm>
            <a:off x="373431" y="1516293"/>
            <a:ext cx="1910195" cy="1202317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180" y="1516862"/>
            <a:ext cx="1922166" cy="120174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2433470" y="2818477"/>
            <a:ext cx="20681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algn="just">
              <a:lnSpc>
                <a:spcPct val="107000"/>
              </a:lnSpc>
              <a:spcAft>
                <a:spcPts val="800"/>
              </a:spcAft>
              <a:defRPr sz="1000" b="1" kern="100">
                <a:latin typeface="+mj-ea"/>
              </a:defRPr>
            </a:lvl1pPr>
          </a:lstStyle>
          <a:p>
            <a:pPr>
              <a:lnSpc>
                <a:spcPct val="100000"/>
              </a:lnSpc>
              <a:spcAft>
                <a:spcPts val="100"/>
              </a:spcAft>
            </a:pPr>
            <a:r>
              <a:rPr lang="ko-KR" altLang="en-US" dirty="0" err="1"/>
              <a:t>티씨케이</a:t>
            </a:r>
            <a:r>
              <a:rPr lang="ko-KR" altLang="en-US" dirty="0"/>
              <a:t> 개정공장 </a:t>
            </a:r>
            <a:r>
              <a:rPr lang="en-US" altLang="ko-KR" dirty="0"/>
              <a:t>B</a:t>
            </a:r>
            <a:r>
              <a:rPr lang="ko-KR" altLang="en-US" dirty="0"/>
              <a:t>동 신축공사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45858" y="2818477"/>
            <a:ext cx="1758815" cy="256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ko-KR" altLang="ko-KR" sz="1000" b="1" kern="100" dirty="0">
                <a:latin typeface="+mj-ea"/>
              </a:rPr>
              <a:t>㈜</a:t>
            </a:r>
            <a:r>
              <a:rPr lang="ko-KR" altLang="ko-KR" sz="1000" b="1" kern="100" dirty="0" err="1">
                <a:latin typeface="+mj-ea"/>
              </a:rPr>
              <a:t>켐온</a:t>
            </a:r>
            <a:r>
              <a:rPr lang="ko-KR" altLang="ko-KR" sz="1000" b="1" kern="100" dirty="0">
                <a:latin typeface="+mj-ea"/>
              </a:rPr>
              <a:t> 제</a:t>
            </a:r>
            <a:r>
              <a:rPr lang="en-US" altLang="ko-KR" sz="1000" b="1" kern="100" dirty="0">
                <a:latin typeface="+mj-ea"/>
              </a:rPr>
              <a:t>3</a:t>
            </a:r>
            <a:r>
              <a:rPr lang="ko-KR" altLang="ko-KR" sz="1000" b="1" kern="100" dirty="0" err="1">
                <a:latin typeface="+mj-ea"/>
              </a:rPr>
              <a:t>연구동</a:t>
            </a:r>
            <a:r>
              <a:rPr lang="ko-KR" altLang="ko-KR" sz="1000" b="1" kern="100" dirty="0">
                <a:latin typeface="+mj-ea"/>
              </a:rPr>
              <a:t> 신축공사</a:t>
            </a:r>
            <a:endParaRPr lang="ko-KR" altLang="ko-KR" sz="1000" b="1" kern="100" dirty="0">
              <a:latin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69417"/>
              </p:ext>
            </p:extLst>
          </p:nvPr>
        </p:nvGraphicFramePr>
        <p:xfrm>
          <a:off x="490720" y="3414713"/>
          <a:ext cx="5915026" cy="5771691"/>
        </p:xfrm>
        <a:graphic>
          <a:graphicData uri="http://schemas.openxmlformats.org/drawingml/2006/table">
            <a:tbl>
              <a:tblPr/>
              <a:tblGrid>
                <a:gridCol w="652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6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65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881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 dirty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Year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 dirty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Project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spc="-90" baseline="0">
                          <a:solidFill>
                            <a:srgbClr val="FFFFFF"/>
                          </a:solidFill>
                          <a:effectLst/>
                          <a:latin typeface="맑은 고딕"/>
                        </a:rPr>
                        <a:t>Client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2021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삼성바이오로직서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mRNA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프로젝트 건축공사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2021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2021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년 단가계약 연간유지보수공사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삼성바이오로직스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2020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년 단가계약 연간유지보수공사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삼성바이오로직스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SK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실트론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C-5 Project 1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재건축 공사 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에스케이실트론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2020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KCI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동탄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테크노밸리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공장 신축공사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KC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이노베이션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삼성종합기술원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클린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A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동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PCW SYSTEM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설비공사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삼성전자㈜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삼성바이오에피스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송도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본관동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M21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회의실 변경공사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삼성바이오에피스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삼성전자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GCS1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동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V7 1-Path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설비반입로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삼성전자㈜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SK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실트론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후문 주차장 및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보안실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신축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에스케이실트론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SK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실트론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개보수공사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에스케이실트론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SK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실트론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EPI Scrubber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증설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UT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배관공사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에스케이실트론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SK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실트론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1,2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물리보안 개선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시설공사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에스케이실트론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2019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SK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실트론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솔라동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개조공사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에스케이실트론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케이씨텍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A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동 미래소재연구소 조성공사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케이씨텍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SK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실트론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1,2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화관법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개선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에스케이실트론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SK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실트론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B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동 강당 사무공간화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에스케이실트론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년 </a:t>
                      </a:r>
                      <a:r>
                        <a:rPr lang="en-US" altLang="ko-KR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EGKr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유지보수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전기초자코리아㈜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PEG PJ-3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창고화 구축공사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건축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외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파주전기초자㈜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TCK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개정공장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B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동 신축공사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티씨케이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년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TCK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유지보수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㈜티씨케이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케이씨텍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공장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GAS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제조시설 구축공사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케이씨텍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2018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EGKr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NH3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암모니아 입출하장 외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전기초자코리아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PEG 10.5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대수선 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파주전기초자㈜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EGKr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1~4Q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유지보수공사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전기초자코리아㈜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2011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50" b="0" i="0" u="none" strike="noStrike" spc="-90" baseline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2017</a:t>
                      </a:r>
                    </a:p>
                  </a:txBody>
                  <a:tcPr marL="8155" marR="8155" marT="815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티씨케이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가성소다 </a:t>
                      </a:r>
                      <a:r>
                        <a:rPr lang="en-US" altLang="ko-KR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TANK </a:t>
                      </a:r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증설</a:t>
                      </a: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50" b="0" i="0" u="none" strike="noStrike" spc="-90" baseline="0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㈜</a:t>
                      </a:r>
                      <a:r>
                        <a:rPr lang="ko-KR" altLang="en-US" sz="950" b="0" i="0" u="none" strike="noStrike" spc="-90" baseline="0" dirty="0" err="1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티씨케이</a:t>
                      </a:r>
                      <a:endParaRPr lang="ko-KR" altLang="en-US" sz="950" b="0" i="0" u="none" strike="noStrike" spc="-90" baseline="0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8155" marR="8155" marT="815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40" r="131"/>
          <a:stretch/>
        </p:blipFill>
        <p:spPr>
          <a:xfrm>
            <a:off x="2531418" y="1516862"/>
            <a:ext cx="1910397" cy="120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000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683" y="9298236"/>
            <a:ext cx="962762" cy="236564"/>
          </a:xfrm>
          <a:prstGeom prst="rect">
            <a:avLst/>
          </a:prstGeom>
        </p:spPr>
      </p:pic>
      <p:cxnSp>
        <p:nvCxnSpPr>
          <p:cNvPr id="5" name="직선 연결선 4"/>
          <p:cNvCxnSpPr/>
          <p:nvPr/>
        </p:nvCxnSpPr>
        <p:spPr>
          <a:xfrm>
            <a:off x="0" y="9403008"/>
            <a:ext cx="522199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서울시 강남구 테헤란로 103길 5 (삼성동)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768" y="1804867"/>
            <a:ext cx="4177202" cy="19485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■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오시는 길</a:t>
            </a:r>
          </a:p>
        </p:txBody>
      </p:sp>
      <p:cxnSp>
        <p:nvCxnSpPr>
          <p:cNvPr id="8" name="직선 연결선 7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811699" y="1142408"/>
            <a:ext cx="3689341" cy="586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/>
              <a:t>서울사무소</a:t>
            </a:r>
            <a:r>
              <a:rPr lang="ko-KR" altLang="en-US" sz="1050" dirty="0"/>
              <a:t> </a:t>
            </a:r>
            <a:r>
              <a:rPr lang="en-US" altLang="ko-KR" sz="1050" dirty="0"/>
              <a:t>: </a:t>
            </a:r>
            <a:r>
              <a:rPr lang="ko-KR" altLang="en-US" sz="1050" dirty="0"/>
              <a:t>서울특별시 강남구 </a:t>
            </a:r>
            <a:r>
              <a:rPr lang="ko-KR" altLang="en-US" sz="1050" dirty="0" err="1"/>
              <a:t>테헤란로</a:t>
            </a:r>
            <a:r>
              <a:rPr lang="ko-KR" altLang="en-US" sz="1050" dirty="0"/>
              <a:t> </a:t>
            </a:r>
            <a:r>
              <a:rPr lang="en-US" altLang="ko-KR" sz="1050" dirty="0"/>
              <a:t>103</a:t>
            </a:r>
            <a:r>
              <a:rPr lang="ko-KR" altLang="en-US" sz="1050" dirty="0"/>
              <a:t>길 </a:t>
            </a:r>
            <a:r>
              <a:rPr lang="en-US" altLang="ko-KR" sz="1050" dirty="0"/>
              <a:t>5 (</a:t>
            </a:r>
            <a:r>
              <a:rPr lang="ko-KR" altLang="en-US" sz="1050" dirty="0"/>
              <a:t>삼성동</a:t>
            </a:r>
            <a:r>
              <a:rPr lang="en-US" altLang="ko-KR" sz="1050" dirty="0"/>
              <a:t>)</a:t>
            </a:r>
            <a:br>
              <a:rPr lang="en-US" altLang="ko-KR" sz="1050" dirty="0"/>
            </a:br>
            <a:r>
              <a:rPr lang="en-US" altLang="ko-KR" sz="1050" dirty="0"/>
              <a:t>Tel : (02) 2103-3636 / Fax : (02) 2103-3637</a:t>
            </a:r>
            <a:endParaRPr lang="ko-KR" altLang="en-US" sz="1050" dirty="0"/>
          </a:p>
        </p:txBody>
      </p:sp>
      <p:pic>
        <p:nvPicPr>
          <p:cNvPr id="13" name="Picture 2" descr="경기도 안성시 양성면 동항리 산 47번지(동항2일반산업단지)">
            <a:hlinkClick r:id="rId5"/>
            <a:extLst>
              <a:ext uri="{FF2B5EF4-FFF2-40B4-BE49-F238E27FC236}">
                <a16:creationId xmlns:a16="http://schemas.microsoft.com/office/drawing/2014/main" id="{9D5C3282-7969-4FBE-8A64-0E8D7FC10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055" y="4429508"/>
            <a:ext cx="4122629" cy="192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56CD75F-E31E-431F-B8F2-E0A0017A8333}"/>
              </a:ext>
            </a:extLst>
          </p:cNvPr>
          <p:cNvSpPr txBox="1"/>
          <p:nvPr/>
        </p:nvSpPr>
        <p:spPr>
          <a:xfrm>
            <a:off x="870284" y="3773623"/>
            <a:ext cx="5572171" cy="585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err="1">
                <a:solidFill>
                  <a:prstClr val="black"/>
                </a:solidFill>
              </a:rPr>
              <a:t>하이텍사업부</a:t>
            </a:r>
            <a:r>
              <a:rPr lang="ko-KR" altLang="en-US" sz="1200" b="1" dirty="0">
                <a:solidFill>
                  <a:prstClr val="black"/>
                </a:solidFill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</a:rPr>
              <a:t>/ </a:t>
            </a:r>
            <a:r>
              <a:rPr lang="ko-KR" altLang="en-US" sz="1200" b="1" dirty="0">
                <a:solidFill>
                  <a:prstClr val="black"/>
                </a:solidFill>
              </a:rPr>
              <a:t>안성공장 </a:t>
            </a:r>
            <a:r>
              <a:rPr lang="en-US" altLang="ko-KR" sz="1050" dirty="0">
                <a:solidFill>
                  <a:prstClr val="black"/>
                </a:solidFill>
              </a:rPr>
              <a:t>: </a:t>
            </a:r>
            <a:r>
              <a:rPr lang="ko-KR" altLang="en-US" sz="1050" dirty="0">
                <a:solidFill>
                  <a:prstClr val="black"/>
                </a:solidFill>
              </a:rPr>
              <a:t>경기도 안성시 </a:t>
            </a:r>
            <a:r>
              <a:rPr lang="ko-KR" altLang="en-US" sz="1050" dirty="0" err="1">
                <a:solidFill>
                  <a:prstClr val="black"/>
                </a:solidFill>
              </a:rPr>
              <a:t>양성면</a:t>
            </a:r>
            <a:r>
              <a:rPr lang="ko-KR" altLang="en-US" sz="1050" dirty="0">
                <a:solidFill>
                  <a:prstClr val="black"/>
                </a:solidFill>
              </a:rPr>
              <a:t> </a:t>
            </a:r>
            <a:r>
              <a:rPr lang="ko-KR" altLang="en-US" sz="1050" dirty="0" err="1">
                <a:solidFill>
                  <a:prstClr val="black"/>
                </a:solidFill>
              </a:rPr>
              <a:t>동항리</a:t>
            </a:r>
            <a:r>
              <a:rPr lang="ko-KR" altLang="en-US" sz="1050" dirty="0">
                <a:solidFill>
                  <a:prstClr val="black"/>
                </a:solidFill>
              </a:rPr>
              <a:t> 산 </a:t>
            </a:r>
            <a:r>
              <a:rPr lang="en-US" altLang="ko-KR" sz="1050" dirty="0">
                <a:solidFill>
                  <a:prstClr val="black"/>
                </a:solidFill>
              </a:rPr>
              <a:t>47</a:t>
            </a:r>
            <a:r>
              <a:rPr lang="ko-KR" altLang="en-US" sz="1050" dirty="0">
                <a:solidFill>
                  <a:prstClr val="black"/>
                </a:solidFill>
              </a:rPr>
              <a:t>번지</a:t>
            </a:r>
            <a:r>
              <a:rPr lang="en-US" altLang="ko-KR" sz="1050" dirty="0">
                <a:solidFill>
                  <a:prstClr val="black"/>
                </a:solidFill>
              </a:rPr>
              <a:t>(</a:t>
            </a:r>
            <a:r>
              <a:rPr lang="ko-KR" altLang="en-US" sz="1050" dirty="0">
                <a:solidFill>
                  <a:prstClr val="black"/>
                </a:solidFill>
              </a:rPr>
              <a:t>동항</a:t>
            </a:r>
            <a:r>
              <a:rPr lang="en-US" altLang="ko-KR" sz="1050" dirty="0">
                <a:solidFill>
                  <a:prstClr val="black"/>
                </a:solidFill>
              </a:rPr>
              <a:t>2</a:t>
            </a:r>
            <a:r>
              <a:rPr lang="ko-KR" altLang="en-US" sz="1050" dirty="0">
                <a:solidFill>
                  <a:prstClr val="black"/>
                </a:solidFill>
              </a:rPr>
              <a:t>일반산업단지</a:t>
            </a:r>
            <a:r>
              <a:rPr lang="en-US" altLang="ko-KR" sz="1050" dirty="0">
                <a:solidFill>
                  <a:prstClr val="black"/>
                </a:solidFill>
              </a:rPr>
              <a:t>)</a:t>
            </a:r>
            <a:r>
              <a:rPr lang="ko-KR" altLang="en-US" sz="1050" dirty="0">
                <a:solidFill>
                  <a:prstClr val="black"/>
                </a:solidFill>
              </a:rPr>
              <a:t> </a:t>
            </a:r>
            <a:r>
              <a:rPr lang="en-US" altLang="ko-KR" sz="1050" dirty="0"/>
              <a:t>Tel : 031-267-3101 / Fax : 031-267-3102</a:t>
            </a:r>
            <a:endParaRPr lang="ko-KR" altLang="en-US" sz="105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221797-E76E-483B-98E0-AD8BFC1FF0DA}"/>
              </a:ext>
            </a:extLst>
          </p:cNvPr>
          <p:cNvSpPr txBox="1"/>
          <p:nvPr/>
        </p:nvSpPr>
        <p:spPr>
          <a:xfrm>
            <a:off x="870284" y="6382185"/>
            <a:ext cx="5572171" cy="339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b="1" dirty="0" err="1">
                <a:solidFill>
                  <a:prstClr val="black"/>
                </a:solidFill>
              </a:rPr>
              <a:t>세미텍사업부</a:t>
            </a:r>
            <a:r>
              <a:rPr lang="ko-KR" altLang="en-US" sz="1200" b="1" dirty="0">
                <a:solidFill>
                  <a:prstClr val="black"/>
                </a:solidFill>
              </a:rPr>
              <a:t> </a:t>
            </a:r>
            <a:r>
              <a:rPr lang="en-US" altLang="ko-KR" sz="1200" b="1" dirty="0">
                <a:solidFill>
                  <a:prstClr val="black"/>
                </a:solidFill>
              </a:rPr>
              <a:t>/ </a:t>
            </a:r>
            <a:r>
              <a:rPr lang="ko-KR" altLang="en-US" sz="1200" b="1" dirty="0">
                <a:solidFill>
                  <a:prstClr val="black"/>
                </a:solidFill>
              </a:rPr>
              <a:t>화성사무소</a:t>
            </a:r>
            <a:r>
              <a:rPr lang="en-US" altLang="ko-KR" sz="1200" b="1" dirty="0">
                <a:solidFill>
                  <a:prstClr val="black"/>
                </a:solidFill>
              </a:rPr>
              <a:t> </a:t>
            </a:r>
            <a:r>
              <a:rPr lang="en-US" altLang="ko-KR" sz="1050" dirty="0">
                <a:solidFill>
                  <a:prstClr val="black"/>
                </a:solidFill>
              </a:rPr>
              <a:t>: </a:t>
            </a:r>
            <a:r>
              <a:rPr lang="ko-KR" altLang="en-US" sz="1050" dirty="0">
                <a:solidFill>
                  <a:prstClr val="black"/>
                </a:solidFill>
              </a:rPr>
              <a:t>경기도 화성시 </a:t>
            </a:r>
            <a:r>
              <a:rPr lang="ko-KR" altLang="en-US" sz="1050" dirty="0" err="1">
                <a:solidFill>
                  <a:prstClr val="black"/>
                </a:solidFill>
              </a:rPr>
              <a:t>반월동</a:t>
            </a:r>
            <a:r>
              <a:rPr lang="ko-KR" altLang="en-US" sz="1050" dirty="0">
                <a:solidFill>
                  <a:prstClr val="black"/>
                </a:solidFill>
              </a:rPr>
              <a:t> </a:t>
            </a:r>
            <a:r>
              <a:rPr lang="en-US" altLang="ko-KR" sz="1050" dirty="0">
                <a:solidFill>
                  <a:prstClr val="black"/>
                </a:solidFill>
              </a:rPr>
              <a:t>344-2 </a:t>
            </a:r>
            <a:r>
              <a:rPr lang="ko-KR" altLang="en-US" sz="1050" dirty="0" err="1">
                <a:solidFill>
                  <a:prstClr val="black"/>
                </a:solidFill>
              </a:rPr>
              <a:t>삼화빌딩</a:t>
            </a:r>
            <a:r>
              <a:rPr lang="ko-KR" altLang="en-US" sz="1050" dirty="0">
                <a:solidFill>
                  <a:prstClr val="black"/>
                </a:solidFill>
              </a:rPr>
              <a:t> </a:t>
            </a:r>
            <a:r>
              <a:rPr lang="en-US" altLang="ko-KR" sz="1050" dirty="0">
                <a:solidFill>
                  <a:prstClr val="black"/>
                </a:solidFill>
              </a:rPr>
              <a:t>3,4</a:t>
            </a:r>
            <a:r>
              <a:rPr lang="ko-KR" altLang="en-US" sz="1050" dirty="0">
                <a:solidFill>
                  <a:prstClr val="black"/>
                </a:solidFill>
              </a:rPr>
              <a:t>층</a:t>
            </a:r>
            <a:endParaRPr lang="ko-KR" altLang="en-US" sz="1050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24AA771-C863-47BA-8830-820D68664D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163" y="6798904"/>
            <a:ext cx="4194412" cy="220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94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1026954" y="5828918"/>
            <a:ext cx="6008771" cy="2885405"/>
            <a:chOff x="1038985" y="6033462"/>
            <a:chExt cx="6008771" cy="2885405"/>
          </a:xfrm>
        </p:grpSpPr>
        <p:sp>
          <p:nvSpPr>
            <p:cNvPr id="18" name="직사각형 17"/>
            <p:cNvSpPr/>
            <p:nvPr/>
          </p:nvSpPr>
          <p:spPr>
            <a:xfrm>
              <a:off x="1038985" y="6033462"/>
              <a:ext cx="6008771" cy="2885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CEO Message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목차</a:t>
              </a:r>
              <a:endParaRPr lang="en-US" altLang="ko-KR" sz="1100" spc="-70" dirty="0">
                <a:solidFill>
                  <a:srgbClr val="7F7F7F"/>
                </a:solidFill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buAutoNum type="arabicPeriod"/>
              </a:pP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기업신용 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: A+ </a:t>
              </a: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신용등급의 신뢰성</a:t>
              </a:r>
              <a:endParaRPr lang="en-US" altLang="ko-KR" sz="1100" spc="-70" dirty="0">
                <a:solidFill>
                  <a:srgbClr val="7F7F7F"/>
                </a:solidFill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buAutoNum type="arabicPeriod" startAt="2"/>
              </a:pPr>
              <a:r>
                <a:rPr lang="ko-KR" altLang="en-US" sz="1100" spc="-70" dirty="0" err="1">
                  <a:solidFill>
                    <a:srgbClr val="7F7F7F"/>
                  </a:solidFill>
                  <a:latin typeface="+mn-ea"/>
                </a:rPr>
                <a:t>시공역량</a:t>
              </a: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 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: </a:t>
              </a: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시공능력  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Top Class</a:t>
              </a:r>
            </a:p>
            <a:p>
              <a:pPr marL="228600" indent="-228600">
                <a:lnSpc>
                  <a:spcPct val="150000"/>
                </a:lnSpc>
                <a:buFontTx/>
                <a:buAutoNum type="arabicPeriod" startAt="2"/>
              </a:pP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고객만족 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: </a:t>
              </a:r>
              <a:r>
                <a:rPr lang="ko-KR" altLang="en-US" sz="1100" spc="-70" dirty="0" err="1">
                  <a:solidFill>
                    <a:srgbClr val="7F7F7F"/>
                  </a:solidFill>
                  <a:latin typeface="+mn-ea"/>
                </a:rPr>
                <a:t>협력사</a:t>
              </a: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 평가 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S</a:t>
              </a: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등급</a:t>
              </a:r>
              <a:endParaRPr lang="en-US" altLang="ko-KR" sz="1100" spc="-70" dirty="0">
                <a:solidFill>
                  <a:srgbClr val="7F7F7F"/>
                </a:solidFill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buAutoNum type="arabicPeriod" startAt="2"/>
              </a:pP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안전환경 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: </a:t>
              </a:r>
              <a:r>
                <a:rPr lang="ko-KR" altLang="en-US" sz="1100" spc="-70" dirty="0" err="1">
                  <a:solidFill>
                    <a:srgbClr val="7F7F7F"/>
                  </a:solidFill>
                  <a:latin typeface="+mn-ea"/>
                </a:rPr>
                <a:t>안전시공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, </a:t>
              </a:r>
              <a:r>
                <a:rPr lang="en-US" altLang="ko-KR" sz="1100" spc="-70" dirty="0" err="1">
                  <a:solidFill>
                    <a:srgbClr val="7F7F7F"/>
                  </a:solidFill>
                  <a:latin typeface="+mn-ea"/>
                </a:rPr>
                <a:t>KCEnC</a:t>
              </a:r>
              <a:endParaRPr lang="en-US" altLang="ko-KR" sz="1100" spc="-70" dirty="0">
                <a:solidFill>
                  <a:srgbClr val="7F7F7F"/>
                </a:solidFill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buAutoNum type="arabicPeriod" startAt="2"/>
              </a:pP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조직구성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 : </a:t>
              </a: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명품  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Engineering &amp; Construction Team</a:t>
              </a:r>
            </a:p>
            <a:p>
              <a:pPr marL="228600" indent="-228600">
                <a:lnSpc>
                  <a:spcPct val="150000"/>
                </a:lnSpc>
                <a:buAutoNum type="arabicPeriod" startAt="2"/>
              </a:pP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보유기술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 : 4</a:t>
              </a: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차 산업혁명 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Ready</a:t>
              </a:r>
            </a:p>
            <a:p>
              <a:pPr marL="228600" indent="-228600">
                <a:lnSpc>
                  <a:spcPct val="150000"/>
                </a:lnSpc>
                <a:buAutoNum type="arabicPeriod" startAt="2"/>
              </a:pP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사업영역 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:  Total Engineering Service</a:t>
              </a:r>
            </a:p>
            <a:p>
              <a:pPr marL="228600" indent="-228600">
                <a:lnSpc>
                  <a:spcPct val="150000"/>
                </a:lnSpc>
                <a:buAutoNum type="arabicPeriod" startAt="2"/>
              </a:pPr>
              <a:r>
                <a:rPr lang="ko-KR" altLang="en-US" sz="1100" spc="-70" dirty="0" err="1">
                  <a:solidFill>
                    <a:srgbClr val="7F7F7F"/>
                  </a:solidFill>
                  <a:latin typeface="+mn-ea"/>
                </a:rPr>
                <a:t>시공실적</a:t>
              </a: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 </a:t>
              </a:r>
              <a:r>
                <a:rPr lang="en-US" altLang="ko-KR" sz="1100" spc="-70" dirty="0">
                  <a:solidFill>
                    <a:srgbClr val="7F7F7F"/>
                  </a:solidFill>
                  <a:latin typeface="+mn-ea"/>
                </a:rPr>
                <a:t>: </a:t>
              </a:r>
              <a:r>
                <a:rPr lang="ko-KR" altLang="en-US" sz="1100" spc="-70" dirty="0">
                  <a:solidFill>
                    <a:srgbClr val="7F7F7F"/>
                  </a:solidFill>
                  <a:latin typeface="+mn-ea"/>
                </a:rPr>
                <a:t>분야별 실적</a:t>
              </a:r>
              <a:endParaRPr lang="en-US" altLang="ko-KR" sz="1100" spc="-70" dirty="0">
                <a:solidFill>
                  <a:srgbClr val="7F7F7F"/>
                </a:solidFill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buAutoNum type="arabicPeriod" startAt="2"/>
              </a:pPr>
              <a:endParaRPr lang="en-US" altLang="ko-KR" sz="1100" spc="-70" dirty="0">
                <a:solidFill>
                  <a:srgbClr val="7F7F7F"/>
                </a:solidFill>
                <a:latin typeface="+mn-ea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5504877" y="6287377"/>
              <a:ext cx="447118" cy="2377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en-US" altLang="ko-KR" sz="1100" spc="-7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1100" spc="-7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4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100" spc="-7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5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100" spc="-7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6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100" spc="-7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7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100" spc="-7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8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100" spc="-7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9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100" spc="-7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11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100" spc="-7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12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10040" y="642782"/>
            <a:ext cx="32552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Contents</a:t>
            </a:r>
            <a:endParaRPr lang="ko-KR" altLang="en-US" sz="2500" dirty="0">
              <a:solidFill>
                <a:srgbClr val="C00000"/>
              </a:solidFill>
              <a:latin typeface="+mn-ea"/>
              <a:cs typeface="Arial" panose="020B0604020202020204" pitchFamily="34" charset="0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662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679411" y="2414796"/>
            <a:ext cx="5508738" cy="1346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신용평가</a:t>
            </a:r>
            <a:r>
              <a:rPr lang="ko-KR" altLang="en-US" sz="1050" b="1" spc="-90" dirty="0">
                <a:solidFill>
                  <a:srgbClr val="7F7F7F"/>
                </a:solidFill>
                <a:latin typeface="+mn-ea"/>
              </a:rPr>
              <a:t> </a:t>
            </a:r>
            <a:endParaRPr lang="en-US" altLang="ko-KR" sz="1050" b="1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신용평가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A+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는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채무이행능력이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우량하며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기업 상위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누적분포도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0.5%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에 해당하는 등급으로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현금흐름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창출능력이 매우  양호하여 경제환경 변화 및 기업 내부 요인 등을 고려하였을 때 안정적으로 유지 가능한 기업에 해당합니다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.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 또한 당사는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무차입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경영을 하고 있으며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2021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년 기준 매출액은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2,327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억원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총 자산은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1,458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억원으로 대규모 공사 수행도 가능한 재무 구조를 가지고 있습니다</a:t>
            </a:r>
            <a:r>
              <a:rPr lang="en-US" altLang="ko-KR" sz="1050" spc="-90" dirty="0">
                <a:solidFill>
                  <a:srgbClr val="7F7F7F"/>
                </a:solidFill>
                <a:latin typeface="+mn-ea"/>
              </a:rPr>
              <a:t>.</a:t>
            </a:r>
            <a:r>
              <a:rPr lang="ko-KR" altLang="en-US" sz="1050" spc="-90" dirty="0">
                <a:solidFill>
                  <a:srgbClr val="7F7F7F"/>
                </a:solidFill>
                <a:latin typeface="+mn-ea"/>
              </a:rPr>
              <a:t> </a:t>
            </a:r>
            <a:endParaRPr lang="en-US" altLang="ko-KR" sz="1050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1.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기업신용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A +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신용등급의 신뢰성</a:t>
            </a:r>
          </a:p>
        </p:txBody>
      </p:sp>
      <p:sp>
        <p:nvSpPr>
          <p:cNvPr id="62" name="직사각형 61"/>
          <p:cNvSpPr/>
          <p:nvPr/>
        </p:nvSpPr>
        <p:spPr>
          <a:xfrm>
            <a:off x="688410" y="4012610"/>
            <a:ext cx="6008771" cy="2601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연 혁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2021.01  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시설물유지관리업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면허 취득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2020.12    ISO 45001(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안전보건경영시스템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)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인증 취득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2019.05  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안성공장 준공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2018.02  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실내건축공사업 면허 취득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2015.06  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엔지니어링 사업면허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(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기계설비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)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취득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2014.10  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산업설비공사업 면허 취득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2010.05  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건축공사업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면허 취득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2010.03   </a:t>
            </a:r>
            <a:r>
              <a:rPr lang="en-US" altLang="ko-KR" sz="1000" spc="-90" dirty="0" err="1">
                <a:solidFill>
                  <a:srgbClr val="7F7F7F"/>
                </a:solidFill>
                <a:latin typeface="+mn-ea"/>
              </a:rPr>
              <a:t>KCEnC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사명 변경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2000.02   D.O.E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설립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기계설비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/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가스시공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면허 취득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1987.02  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㈜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KCTECH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엔지니어링 사업부 발족</a:t>
            </a:r>
            <a:r>
              <a:rPr lang="en-US" altLang="ko-KR" sz="1000" b="1" spc="-90" dirty="0">
                <a:solidFill>
                  <a:srgbClr val="7F7F7F"/>
                </a:solidFill>
                <a:latin typeface="+mn-ea"/>
              </a:rPr>
              <a:t> 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995498" y="7446240"/>
            <a:ext cx="6302980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1987.02  Gas, Chemical supply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시스템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(KOSPI)</a:t>
            </a: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1987.02 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반도체 및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FDP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장비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소재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(KOSPI)</a:t>
            </a: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2008.11 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국내 외 수출입 및 대행업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1995.07  Gas Scrubber, Purifier, </a:t>
            </a:r>
            <a:r>
              <a:rPr lang="en-US" altLang="ko-KR" sz="1000" spc="-90" dirty="0" err="1">
                <a:solidFill>
                  <a:srgbClr val="7F7F7F"/>
                </a:solidFill>
                <a:latin typeface="+mn-ea"/>
              </a:rPr>
              <a:t>Ir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-Oven</a:t>
            </a:r>
          </a:p>
        </p:txBody>
      </p:sp>
      <p:pic>
        <p:nvPicPr>
          <p:cNvPr id="70" name="그림 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198" y="7567149"/>
            <a:ext cx="524574" cy="131144"/>
          </a:xfrm>
          <a:prstGeom prst="rect">
            <a:avLst/>
          </a:prstGeom>
        </p:spPr>
      </p:pic>
      <p:pic>
        <p:nvPicPr>
          <p:cNvPr id="71" name="그림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31" y="7764912"/>
            <a:ext cx="612003" cy="131144"/>
          </a:xfrm>
          <a:prstGeom prst="rect">
            <a:avLst/>
          </a:prstGeom>
        </p:spPr>
      </p:pic>
      <p:pic>
        <p:nvPicPr>
          <p:cNvPr id="74" name="그림 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080" y="8245409"/>
            <a:ext cx="848063" cy="131145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693506" y="7011631"/>
            <a:ext cx="801501" cy="293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관계사 현황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247267" y="2398539"/>
            <a:ext cx="17059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b="1" spc="-100" dirty="0">
                <a:solidFill>
                  <a:srgbClr val="7F7F7F"/>
                </a:solidFill>
                <a:latin typeface="+mn-ea"/>
              </a:rPr>
              <a:t>A+ </a:t>
            </a:r>
            <a:r>
              <a:rPr lang="en-US" altLang="ko-KR" sz="1000" spc="-100" dirty="0">
                <a:solidFill>
                  <a:srgbClr val="7F7F7F"/>
                </a:solidFill>
                <a:latin typeface="+mn-ea"/>
              </a:rPr>
              <a:t>(</a:t>
            </a:r>
            <a:r>
              <a:rPr lang="ko-KR" altLang="en-US" sz="1000" spc="-100" dirty="0" err="1">
                <a:solidFill>
                  <a:srgbClr val="7F7F7F"/>
                </a:solidFill>
                <a:latin typeface="+mn-ea"/>
              </a:rPr>
              <a:t>이크레더블</a:t>
            </a:r>
            <a:r>
              <a:rPr lang="en-US" altLang="ko-KR" sz="1000" spc="-100" dirty="0">
                <a:solidFill>
                  <a:srgbClr val="7F7F7F"/>
                </a:solidFill>
                <a:latin typeface="+mn-ea"/>
              </a:rPr>
              <a:t>, 2022</a:t>
            </a:r>
            <a:r>
              <a:rPr lang="ko-KR" altLang="en-US" sz="1000" spc="-100" dirty="0">
                <a:solidFill>
                  <a:srgbClr val="7F7F7F"/>
                </a:solidFill>
                <a:latin typeface="+mn-ea"/>
              </a:rPr>
              <a:t>기준</a:t>
            </a:r>
            <a:r>
              <a:rPr lang="en-US" altLang="ko-KR" sz="1000" spc="-100" dirty="0">
                <a:solidFill>
                  <a:srgbClr val="7F7F7F"/>
                </a:solidFill>
                <a:latin typeface="+mn-ea"/>
              </a:rPr>
              <a:t>)</a:t>
            </a:r>
            <a:endParaRPr lang="ko-KR" altLang="en-US" sz="1000" spc="-10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5976784" y="9454832"/>
            <a:ext cx="261610" cy="3009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C086704A-C5A5-4AD6-9984-75A50A056A0E}" type="slidenum">
              <a:rPr lang="en-US" altLang="ko-KR" sz="90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4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43" name="직선 연결선 42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97" y="7962675"/>
            <a:ext cx="927198" cy="21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84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그룹 55"/>
          <p:cNvGrpSpPr/>
          <p:nvPr/>
        </p:nvGrpSpPr>
        <p:grpSpPr>
          <a:xfrm>
            <a:off x="2670901" y="5510832"/>
            <a:ext cx="3540260" cy="1696130"/>
            <a:chOff x="761876" y="6128830"/>
            <a:chExt cx="5621498" cy="2693247"/>
          </a:xfrm>
        </p:grpSpPr>
        <p:pic>
          <p:nvPicPr>
            <p:cNvPr id="57" name="그림 5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BFF"/>
                </a:clrFrom>
                <a:clrTo>
                  <a:srgbClr val="FFFB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0022" y="6226385"/>
              <a:ext cx="1833352" cy="2593016"/>
            </a:xfrm>
            <a:prstGeom prst="rect">
              <a:avLst/>
            </a:prstGeom>
          </p:spPr>
        </p:pic>
        <p:pic>
          <p:nvPicPr>
            <p:cNvPr id="58" name="그림 57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BFF"/>
                </a:clrFrom>
                <a:clrTo>
                  <a:srgbClr val="FFFB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621" y="6239447"/>
              <a:ext cx="1810086" cy="2560109"/>
            </a:xfrm>
            <a:prstGeom prst="rect">
              <a:avLst/>
            </a:prstGeom>
          </p:spPr>
        </p:pic>
        <p:pic>
          <p:nvPicPr>
            <p:cNvPr id="59" name="그림 58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BFF"/>
                </a:clrFrom>
                <a:clrTo>
                  <a:srgbClr val="FFFB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4" t="6325" r="5884" b="2984"/>
            <a:stretch/>
          </p:blipFill>
          <p:spPr>
            <a:xfrm>
              <a:off x="761876" y="6128830"/>
              <a:ext cx="1878185" cy="2693247"/>
            </a:xfrm>
            <a:prstGeom prst="rect">
              <a:avLst/>
            </a:prstGeom>
          </p:spPr>
        </p:pic>
      </p:grpSp>
      <p:grpSp>
        <p:nvGrpSpPr>
          <p:cNvPr id="9" name="그룹 8"/>
          <p:cNvGrpSpPr/>
          <p:nvPr/>
        </p:nvGrpSpPr>
        <p:grpSpPr>
          <a:xfrm>
            <a:off x="2675334" y="7247169"/>
            <a:ext cx="3540260" cy="1696130"/>
            <a:chOff x="761876" y="6128830"/>
            <a:chExt cx="5621498" cy="2693247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BFF"/>
                </a:clrFrom>
                <a:clrTo>
                  <a:srgbClr val="FFFB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0022" y="6226385"/>
              <a:ext cx="1833352" cy="2593016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BFF"/>
                </a:clrFrom>
                <a:clrTo>
                  <a:srgbClr val="FFFB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621" y="6239447"/>
              <a:ext cx="1810086" cy="2560109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BFF"/>
                </a:clrFrom>
                <a:clrTo>
                  <a:srgbClr val="FFFB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4" t="6325" r="5884" b="2984"/>
            <a:stretch/>
          </p:blipFill>
          <p:spPr>
            <a:xfrm>
              <a:off x="761876" y="6128830"/>
              <a:ext cx="1878185" cy="2693247"/>
            </a:xfrm>
            <a:prstGeom prst="rect">
              <a:avLst/>
            </a:prstGeom>
          </p:spPr>
        </p:pic>
      </p:grpSp>
      <p:pic>
        <p:nvPicPr>
          <p:cNvPr id="42" name="그림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2847" y="2381337"/>
            <a:ext cx="739427" cy="1634523"/>
          </a:xfrm>
          <a:prstGeom prst="rect">
            <a:avLst/>
          </a:prstGeom>
        </p:spPr>
      </p:pic>
      <p:sp>
        <p:nvSpPr>
          <p:cNvPr id="18" name="직사각형 17"/>
          <p:cNvSpPr/>
          <p:nvPr/>
        </p:nvSpPr>
        <p:spPr>
          <a:xfrm>
            <a:off x="757847" y="2364347"/>
            <a:ext cx="6008771" cy="1832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시공능력평가 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기계설비공사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8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위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/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전국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8,216 (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상위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0.1%)</a:t>
            </a:r>
          </a:p>
          <a:p>
            <a:pPr>
              <a:lnSpc>
                <a:spcPct val="150000"/>
              </a:lnSpc>
            </a:pP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가스시설시공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4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위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/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전국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1,414 (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상위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0.28%)</a:t>
            </a:r>
          </a:p>
          <a:p>
            <a:pPr>
              <a:lnSpc>
                <a:spcPct val="150000"/>
              </a:lnSpc>
            </a:pP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건축시공능력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6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위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/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전국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7,169 (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상위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0.1%)</a:t>
            </a:r>
          </a:p>
          <a:p>
            <a:pPr>
              <a:lnSpc>
                <a:spcPct val="20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*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대한기계설비협회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대한건설협회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2022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년 기준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2.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시공역량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시공능력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Top Class</a:t>
            </a:r>
            <a:endParaRPr lang="ko-KR" altLang="en-US" b="1" dirty="0">
              <a:solidFill>
                <a:srgbClr val="C0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4493592" y="2294544"/>
            <a:ext cx="779381" cy="293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dirty="0">
                <a:solidFill>
                  <a:srgbClr val="C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상위 </a:t>
            </a:r>
            <a:r>
              <a:rPr lang="en-US" altLang="ko-KR" sz="1000" b="1" dirty="0">
                <a:solidFill>
                  <a:srgbClr val="C00000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0.1%</a:t>
            </a:r>
          </a:p>
        </p:txBody>
      </p:sp>
      <p:sp>
        <p:nvSpPr>
          <p:cNvPr id="38" name="직사각형 37"/>
          <p:cNvSpPr/>
          <p:nvPr/>
        </p:nvSpPr>
        <p:spPr>
          <a:xfrm>
            <a:off x="736581" y="5540272"/>
            <a:ext cx="6643426" cy="3063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 err="1">
                <a:solidFill>
                  <a:srgbClr val="7F7F7F"/>
                </a:solidFill>
                <a:latin typeface="+mn-ea"/>
              </a:rPr>
              <a:t>시공면허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기계설비공사업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/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가스시설시공업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/</a:t>
            </a:r>
            <a:r>
              <a:rPr lang="ko-KR" altLang="en-US" sz="1000" kern="800" spc="-90" dirty="0" err="1">
                <a:solidFill>
                  <a:srgbClr val="7F7F7F"/>
                </a:solidFill>
                <a:latin typeface="+mn-ea"/>
              </a:rPr>
              <a:t>건축공사업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/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실내건축공사업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/</a:t>
            </a:r>
            <a:r>
              <a:rPr lang="ko-KR" altLang="en-US" sz="1000" kern="800" spc="-90" dirty="0" err="1">
                <a:solidFill>
                  <a:srgbClr val="7F7F7F"/>
                </a:solidFill>
                <a:latin typeface="+mn-ea"/>
              </a:rPr>
              <a:t>토공사업</a:t>
            </a:r>
            <a:endParaRPr lang="en-US" altLang="ko-KR" sz="1000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강구조물공사업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/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소방시설공사업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/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전기공사업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/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정보통신공사업</a:t>
            </a:r>
            <a:endParaRPr lang="en-US" altLang="ko-KR" sz="1000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kern="800" spc="-90" dirty="0" err="1">
                <a:solidFill>
                  <a:srgbClr val="7F7F7F"/>
                </a:solidFill>
                <a:latin typeface="+mn-ea"/>
              </a:rPr>
              <a:t>수질환경전문공사업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/</a:t>
            </a:r>
            <a:r>
              <a:rPr lang="ko-KR" altLang="en-US" sz="1000" kern="800" spc="-90" dirty="0" err="1">
                <a:solidFill>
                  <a:srgbClr val="7F7F7F"/>
                </a:solidFill>
                <a:latin typeface="+mn-ea"/>
              </a:rPr>
              <a:t>산업환경설비공사업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등 전 </a:t>
            </a:r>
            <a:r>
              <a:rPr lang="ko-KR" altLang="en-US" sz="1000" kern="800" spc="-90" dirty="0" err="1">
                <a:solidFill>
                  <a:srgbClr val="7F7F7F"/>
                </a:solidFill>
                <a:latin typeface="+mn-ea"/>
              </a:rPr>
              <a:t>공종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 면허 보유</a:t>
            </a:r>
            <a:endParaRPr lang="en-US" altLang="ko-KR" sz="1000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품질 및 환경 경영 인증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KS ISO 9001 : 20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15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산업기계설비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실내건축의 설계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시공 및 설치</a:t>
            </a:r>
            <a:endParaRPr lang="en-US" altLang="ko-KR" sz="1000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KS 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I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SO 14001 : 20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15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산업기계설비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실내건축의 설계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시공 및 설치</a:t>
            </a:r>
            <a:endParaRPr lang="en-US" altLang="ko-KR" sz="1000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KS ISO 45001 : 2018 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기계설비공사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반도체장비의 생산 설치 및 시공</a:t>
            </a:r>
          </a:p>
          <a:p>
            <a:pPr>
              <a:lnSpc>
                <a:spcPct val="200000"/>
              </a:lnSpc>
            </a:pP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안전 및 보건 경영 인증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KOSHA 18001 (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용인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이천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청주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)  -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한국산업안전보건공단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KOSHA-MS (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용인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) -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한국산업안전보건공단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757847" y="1221415"/>
            <a:ext cx="5453313" cy="52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당사의 주력 분야인 기계설비에서 상위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0.1%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의 시공능력을 보유하고 있으며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가스시설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건축 등 당사가 영위하는 사업분야에서 상위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1%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이내의 시공능력을 갖추고 있습니다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.</a:t>
            </a:r>
            <a:endParaRPr lang="ko-KR" altLang="en-US" sz="1000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976784" y="9454832"/>
            <a:ext cx="253596" cy="280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D14E7161-DD58-497E-85F9-958C98A69918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5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724224" y="4296160"/>
            <a:ext cx="538277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 err="1">
                <a:solidFill>
                  <a:srgbClr val="7F7F7F"/>
                </a:solidFill>
                <a:latin typeface="+mn-ea"/>
              </a:rPr>
              <a:t>보유면허</a:t>
            </a: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 및 인증 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당사 주력 분야인 기계설비 이외에도 실내건축공사업과 정보통신공사업에 이르기까지 전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공종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면허를</a:t>
            </a: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보유하여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TURN KEY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공사가 가능합니다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.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7990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0904878-7CFA-449A-9E3F-CCE6D698D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685" y="2354173"/>
            <a:ext cx="460785" cy="389895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3.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고객만족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협력사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평가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S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등급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 </a:t>
            </a:r>
            <a:endParaRPr lang="ko-KR" altLang="en-US" b="1" dirty="0">
              <a:solidFill>
                <a:srgbClr val="C0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296693" y="4348311"/>
            <a:ext cx="6008771" cy="293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상장 및 표창장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</p:txBody>
      </p:sp>
      <p:pic>
        <p:nvPicPr>
          <p:cNvPr id="16" name="그림 15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867" y="4981248"/>
            <a:ext cx="1440000" cy="2052000"/>
          </a:xfrm>
          <a:prstGeom prst="rect">
            <a:avLst/>
          </a:prstGeom>
        </p:spPr>
      </p:pic>
      <p:pic>
        <p:nvPicPr>
          <p:cNvPr id="59" name="그림 58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400" y="4981248"/>
            <a:ext cx="1440000" cy="2052000"/>
          </a:xfrm>
          <a:prstGeom prst="rect">
            <a:avLst/>
          </a:prstGeom>
        </p:spPr>
      </p:pic>
      <p:pic>
        <p:nvPicPr>
          <p:cNvPr id="65" name="그림 6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394" y="7142693"/>
            <a:ext cx="1440000" cy="2052000"/>
          </a:xfrm>
          <a:prstGeom prst="rect">
            <a:avLst/>
          </a:prstGeom>
        </p:spPr>
      </p:pic>
      <p:pic>
        <p:nvPicPr>
          <p:cNvPr id="66" name="그림 65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980" y="7149615"/>
            <a:ext cx="1440000" cy="2052000"/>
          </a:xfrm>
          <a:prstGeom prst="rect">
            <a:avLst/>
          </a:prstGeom>
        </p:spPr>
      </p:pic>
      <p:pic>
        <p:nvPicPr>
          <p:cNvPr id="70" name="그림 69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69" y="7084469"/>
            <a:ext cx="1440000" cy="2052000"/>
          </a:xfrm>
          <a:prstGeom prst="rect">
            <a:avLst/>
          </a:prstGeom>
        </p:spPr>
      </p:pic>
      <p:pic>
        <p:nvPicPr>
          <p:cNvPr id="74" name="그림 73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205" y="4964853"/>
            <a:ext cx="1440000" cy="2092060"/>
          </a:xfrm>
          <a:prstGeom prst="rect">
            <a:avLst/>
          </a:prstGeom>
        </p:spPr>
      </p:pic>
      <p:sp>
        <p:nvSpPr>
          <p:cNvPr id="30" name="직사각형 29"/>
          <p:cNvSpPr/>
          <p:nvPr/>
        </p:nvSpPr>
        <p:spPr>
          <a:xfrm>
            <a:off x="5976784" y="9454832"/>
            <a:ext cx="261610" cy="3009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8E098B64-31A9-4369-A872-A4E9A60D5943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6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701562" y="1244633"/>
            <a:ext cx="5453313" cy="52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당사는 안전과 품질이 가장 까다로운 반도체 분야에서 고객사로부터 다수의 표창과 우수한 평가를 받고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있습니다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.</a:t>
            </a:r>
            <a:endParaRPr lang="ko-KR" altLang="en-US" sz="1000" spc="-90" dirty="0">
              <a:solidFill>
                <a:srgbClr val="7F7F7F"/>
              </a:solidFill>
              <a:latin typeface="+mn-ea"/>
            </a:endParaRPr>
          </a:p>
        </p:txBody>
      </p:sp>
      <p:cxnSp>
        <p:nvCxnSpPr>
          <p:cNvPr id="33" name="직선 연결선 32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EFC9EC53-5F60-4F85-B943-DE0ADB78F9D2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232447" y="5004913"/>
            <a:ext cx="1440000" cy="2052000"/>
          </a:xfrm>
          <a:prstGeom prst="rect">
            <a:avLst/>
          </a:prstGeom>
        </p:spPr>
      </p:pic>
      <p:pic>
        <p:nvPicPr>
          <p:cNvPr id="39" name="그림 38">
            <a:extLst>
              <a:ext uri="{FF2B5EF4-FFF2-40B4-BE49-F238E27FC236}">
                <a16:creationId xmlns:a16="http://schemas.microsoft.com/office/drawing/2014/main" id="{1BAB7117-F4CC-4AFD-8C1B-1F1120D770AA}"/>
              </a:ext>
            </a:extLst>
          </p:cNvPr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47" y="7149615"/>
            <a:ext cx="1440000" cy="2052000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35D68127-B03D-4511-A4AB-D6F2C90AF06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867" y="7149615"/>
            <a:ext cx="1440000" cy="2052000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DA0BD414-1346-434D-972E-61484D0032F9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98" y="7149615"/>
            <a:ext cx="1440000" cy="2052000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0FFABC43-CEE5-4360-8F8C-A5A9CAAAE115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400" y="7149615"/>
            <a:ext cx="1440000" cy="2052000"/>
          </a:xfrm>
          <a:prstGeom prst="rect">
            <a:avLst/>
          </a:prstGeom>
        </p:spPr>
      </p:pic>
      <p:sp>
        <p:nvSpPr>
          <p:cNvPr id="43" name="직사각형 42"/>
          <p:cNvSpPr/>
          <p:nvPr/>
        </p:nvSpPr>
        <p:spPr>
          <a:xfrm>
            <a:off x="296693" y="2078175"/>
            <a:ext cx="6008771" cy="293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수상내역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63A4201-C2E9-40F8-97AD-6EAD05178842}"/>
              </a:ext>
            </a:extLst>
          </p:cNvPr>
          <p:cNvSpPr txBox="1"/>
          <p:nvPr/>
        </p:nvSpPr>
        <p:spPr>
          <a:xfrm>
            <a:off x="263272" y="2543245"/>
            <a:ext cx="421910" cy="1915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DD000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2022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DD000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2021</a:t>
            </a:r>
          </a:p>
          <a:p>
            <a:pPr>
              <a:lnSpc>
                <a:spcPct val="150000"/>
              </a:lnSpc>
            </a:pPr>
            <a:endParaRPr lang="en-US" altLang="ko-KR" sz="800" b="1" dirty="0">
              <a:solidFill>
                <a:srgbClr val="DD0004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DD000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2020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DD000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2019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DD000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2019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DD000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2018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DD000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2018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DD000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2017</a:t>
            </a:r>
          </a:p>
          <a:p>
            <a:pPr>
              <a:lnSpc>
                <a:spcPct val="150000"/>
              </a:lnSpc>
            </a:pPr>
            <a:r>
              <a:rPr lang="en-US" altLang="ko-KR" sz="800" b="1" dirty="0">
                <a:solidFill>
                  <a:srgbClr val="DD000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18BFE7B-04A2-4236-B3A8-B580B78D08ED}"/>
              </a:ext>
            </a:extLst>
          </p:cNvPr>
          <p:cNvSpPr txBox="1"/>
          <p:nvPr/>
        </p:nvSpPr>
        <p:spPr>
          <a:xfrm>
            <a:off x="745729" y="2548325"/>
            <a:ext cx="2680542" cy="1915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삼성전자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삼성디스플레이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삼성물산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 </a:t>
            </a:r>
          </a:p>
          <a:p>
            <a:pPr algn="dist">
              <a:lnSpc>
                <a:spcPct val="150000"/>
              </a:lnSpc>
            </a:pP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품질관리 및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안전문화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환경안전우수상 수상</a:t>
            </a:r>
            <a:endParaRPr lang="en-US" altLang="ko-KR" sz="800" b="1" kern="800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SK</a:t>
            </a:r>
            <a:r>
              <a:rPr lang="ko-KR" altLang="en-US" sz="800" b="1" kern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실트론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 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Best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 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Partner Award 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수상</a:t>
            </a:r>
            <a:endParaRPr lang="en-US" altLang="ko-KR" sz="800" b="1" kern="800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</a:endParaRPr>
          </a:p>
          <a:p>
            <a:pPr algn="dist">
              <a:lnSpc>
                <a:spcPct val="150000"/>
              </a:lnSpc>
            </a:pP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삼성전자 연간 종합 평가 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A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등급 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안전 평가 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S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등급</a:t>
            </a:r>
            <a:endParaRPr lang="en-US" altLang="ko-KR" sz="800" b="1" kern="800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SK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하이닉스 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SHE 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평가 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1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위</a:t>
            </a:r>
            <a:endParaRPr lang="en-US" altLang="ko-KR" sz="800" b="1" kern="800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</a:endParaRPr>
          </a:p>
          <a:p>
            <a:pPr algn="dist">
              <a:lnSpc>
                <a:spcPct val="150000"/>
              </a:lnSpc>
            </a:pP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삼성전자 </a:t>
            </a:r>
            <a:r>
              <a:rPr lang="ko-KR" altLang="en-US" sz="800" b="1" kern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협력사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 안전 평가 </a:t>
            </a:r>
            <a:r>
              <a:rPr lang="en-US" altLang="ko-KR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S</a:t>
            </a:r>
            <a:r>
              <a:rPr lang="ko-KR" altLang="en-US" sz="800" b="1" kern="8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rPr>
              <a:t>등급</a:t>
            </a:r>
            <a:endParaRPr lang="en-US" altLang="ko-KR" sz="800" b="1" kern="800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</a:endParaRPr>
          </a:p>
          <a:p>
            <a:pPr algn="dist">
              <a:lnSpc>
                <a:spcPct val="150000"/>
              </a:lnSpc>
            </a:pPr>
            <a:r>
              <a:rPr lang="ko-KR" altLang="en-US" sz="800" b="1" kern="9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삼성 </a:t>
            </a:r>
            <a:r>
              <a:rPr lang="en-US" altLang="ko-KR" sz="800" b="1" kern="9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C&amp;T </a:t>
            </a:r>
            <a:r>
              <a:rPr lang="ko-KR" altLang="en-US" sz="800" b="1" kern="9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최우수협력사 표창</a:t>
            </a:r>
            <a:endParaRPr lang="en-US" altLang="ko-KR" sz="800" b="1" kern="900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800" kern="9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SK </a:t>
            </a:r>
            <a:r>
              <a:rPr lang="ko-KR" altLang="en-US" sz="800" kern="9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하이닉스 위험요소 사고예방 상장</a:t>
            </a:r>
            <a:endParaRPr lang="en-US" altLang="ko-KR" sz="800" kern="900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dist">
              <a:lnSpc>
                <a:spcPct val="150000"/>
              </a:lnSpc>
            </a:pPr>
            <a:r>
              <a:rPr lang="ko-KR" altLang="en-US" sz="800" kern="9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 외 최우수협력사 및 안전 관련 표창 </a:t>
            </a:r>
            <a:r>
              <a:rPr lang="en-US" altLang="ko-KR" sz="800" kern="9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</a:t>
            </a:r>
            <a:r>
              <a:rPr lang="ko-KR" altLang="en-US" sz="800" kern="90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 이상 수상</a:t>
            </a:r>
            <a:endParaRPr lang="en-US" altLang="ko-KR" sz="800" kern="900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dist">
              <a:lnSpc>
                <a:spcPct val="150000"/>
              </a:lnSpc>
            </a:pPr>
            <a:endParaRPr lang="en-US" altLang="ko-KR" sz="800" kern="900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5CCFFED-34D7-4872-9148-41ECC3FEDE9F}"/>
              </a:ext>
            </a:extLst>
          </p:cNvPr>
          <p:cNvGrpSpPr/>
          <p:nvPr/>
        </p:nvGrpSpPr>
        <p:grpSpPr>
          <a:xfrm>
            <a:off x="3536632" y="2560232"/>
            <a:ext cx="2817257" cy="1707692"/>
            <a:chOff x="3757612" y="2644052"/>
            <a:chExt cx="2817257" cy="1707692"/>
          </a:xfrm>
        </p:grpSpPr>
        <p:graphicFrame>
          <p:nvGraphicFramePr>
            <p:cNvPr id="62" name="차트 61">
              <a:extLst>
                <a:ext uri="{FF2B5EF4-FFF2-40B4-BE49-F238E27FC236}">
                  <a16:creationId xmlns:a16="http://schemas.microsoft.com/office/drawing/2014/main" id="{E1162BCF-CC40-42D1-9547-A77F34899E3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00641107"/>
                </p:ext>
              </p:extLst>
            </p:nvPr>
          </p:nvGraphicFramePr>
          <p:xfrm>
            <a:off x="3757612" y="2644052"/>
            <a:ext cx="2817257" cy="16460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pic>
          <p:nvPicPr>
            <p:cNvPr id="63" name="그림 62">
              <a:extLst>
                <a:ext uri="{FF2B5EF4-FFF2-40B4-BE49-F238E27FC236}">
                  <a16:creationId xmlns:a16="http://schemas.microsoft.com/office/drawing/2014/main" id="{2F9711F6-06CF-44B7-85DB-9D7177990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835252" y="3730843"/>
              <a:ext cx="702913" cy="278088"/>
            </a:xfrm>
            <a:prstGeom prst="rect">
              <a:avLst/>
            </a:prstGeom>
          </p:spPr>
        </p:pic>
        <p:pic>
          <p:nvPicPr>
            <p:cNvPr id="64" name="그림 63">
              <a:extLst>
                <a:ext uri="{FF2B5EF4-FFF2-40B4-BE49-F238E27FC236}">
                  <a16:creationId xmlns:a16="http://schemas.microsoft.com/office/drawing/2014/main" id="{BBC17D4E-1991-4435-A363-A23E0BD9A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903366" y="2773745"/>
              <a:ext cx="621879" cy="316719"/>
            </a:xfrm>
            <a:prstGeom prst="rect">
              <a:avLst/>
            </a:prstGeom>
          </p:spPr>
        </p:pic>
        <p:pic>
          <p:nvPicPr>
            <p:cNvPr id="67" name="그림 66">
              <a:extLst>
                <a:ext uri="{FF2B5EF4-FFF2-40B4-BE49-F238E27FC236}">
                  <a16:creationId xmlns:a16="http://schemas.microsoft.com/office/drawing/2014/main" id="{7076F6C4-8F37-4536-B93B-90B831D53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835252" y="2827888"/>
              <a:ext cx="651618" cy="346732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2772FC08-F99F-402B-83AD-D9843145D522}"/>
                </a:ext>
              </a:extLst>
            </p:cNvPr>
            <p:cNvSpPr txBox="1"/>
            <p:nvPr/>
          </p:nvSpPr>
          <p:spPr>
            <a:xfrm>
              <a:off x="4691138" y="3735106"/>
              <a:ext cx="5367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</a:pP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529</a:t>
              </a:r>
              <a:r>
                <a:rPr lang="ko-KR" altLang="en-US" sz="700" dirty="0">
                  <a:solidFill>
                    <a:schemeClr val="bg1"/>
                  </a:solidFill>
                  <a:latin typeface="+mn-ea"/>
                </a:rPr>
                <a:t>억 </a:t>
              </a: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23%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2C3681B-716D-44EC-B3C0-0CE8E5196CCE}"/>
                </a:ext>
              </a:extLst>
            </p:cNvPr>
            <p:cNvSpPr txBox="1"/>
            <p:nvPr/>
          </p:nvSpPr>
          <p:spPr>
            <a:xfrm>
              <a:off x="5388844" y="3479941"/>
              <a:ext cx="4542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</a:pP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728</a:t>
              </a:r>
              <a:r>
                <a:rPr lang="ko-KR" altLang="en-US" sz="700" dirty="0">
                  <a:solidFill>
                    <a:schemeClr val="bg1"/>
                  </a:solidFill>
                  <a:latin typeface="+mn-ea"/>
                </a:rPr>
                <a:t>억 </a:t>
              </a: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31%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459DFF5F-B29B-4D91-8F18-F9FE7BEAF671}"/>
                </a:ext>
              </a:extLst>
            </p:cNvPr>
            <p:cNvSpPr txBox="1"/>
            <p:nvPr/>
          </p:nvSpPr>
          <p:spPr>
            <a:xfrm>
              <a:off x="5172197" y="2884146"/>
              <a:ext cx="4925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</a:pP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321</a:t>
              </a:r>
              <a:r>
                <a:rPr lang="ko-KR" altLang="en-US" sz="700" dirty="0">
                  <a:solidFill>
                    <a:schemeClr val="bg1"/>
                  </a:solidFill>
                  <a:latin typeface="+mn-ea"/>
                </a:rPr>
                <a:t>억 </a:t>
              </a: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4 %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4F7AE185-F896-424A-8A92-A2FAB091B58D}"/>
                </a:ext>
              </a:extLst>
            </p:cNvPr>
            <p:cNvSpPr txBox="1"/>
            <p:nvPr/>
          </p:nvSpPr>
          <p:spPr>
            <a:xfrm>
              <a:off x="4378774" y="3385721"/>
              <a:ext cx="4885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</a:pP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172</a:t>
              </a:r>
              <a:r>
                <a:rPr lang="ko-KR" altLang="en-US" sz="700" dirty="0">
                  <a:solidFill>
                    <a:schemeClr val="bg1"/>
                  </a:solidFill>
                  <a:latin typeface="+mn-ea"/>
                </a:rPr>
                <a:t>억 </a:t>
              </a: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7%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9482755-1B06-4103-B308-CFCB73E4B252}"/>
                </a:ext>
              </a:extLst>
            </p:cNvPr>
            <p:cNvSpPr txBox="1"/>
            <p:nvPr/>
          </p:nvSpPr>
          <p:spPr>
            <a:xfrm>
              <a:off x="4547129" y="3016142"/>
              <a:ext cx="4885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</a:pP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445</a:t>
              </a:r>
              <a:r>
                <a:rPr lang="ko-KR" altLang="en-US" sz="700" dirty="0">
                  <a:solidFill>
                    <a:schemeClr val="bg1"/>
                  </a:solidFill>
                  <a:latin typeface="+mn-ea"/>
                </a:rPr>
                <a:t>억 </a:t>
              </a: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19%</a:t>
              </a:r>
            </a:p>
          </p:txBody>
        </p:sp>
        <p:pic>
          <p:nvPicPr>
            <p:cNvPr id="78" name="그림 77">
              <a:extLst>
                <a:ext uri="{FF2B5EF4-FFF2-40B4-BE49-F238E27FC236}">
                  <a16:creationId xmlns:a16="http://schemas.microsoft.com/office/drawing/2014/main" id="{AEC4DB98-5C6A-431B-A3ED-0706849A42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15" t="15543" r="18312" b="16019"/>
            <a:stretch/>
          </p:blipFill>
          <p:spPr>
            <a:xfrm>
              <a:off x="4106723" y="4032215"/>
              <a:ext cx="684680" cy="319529"/>
            </a:xfrm>
            <a:prstGeom prst="rect">
              <a:avLst/>
            </a:prstGeom>
          </p:spPr>
        </p:pic>
        <p:sp>
          <p:nvSpPr>
            <p:cNvPr id="79" name="타원 78">
              <a:extLst>
                <a:ext uri="{FF2B5EF4-FFF2-40B4-BE49-F238E27FC236}">
                  <a16:creationId xmlns:a16="http://schemas.microsoft.com/office/drawing/2014/main" id="{C47D6140-9FC6-4C1B-BC96-3444F6F136B2}"/>
                </a:ext>
              </a:extLst>
            </p:cNvPr>
            <p:cNvSpPr/>
            <p:nvPr/>
          </p:nvSpPr>
          <p:spPr>
            <a:xfrm>
              <a:off x="4894156" y="3171304"/>
              <a:ext cx="583547" cy="5595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 b="1">
                <a:solidFill>
                  <a:srgbClr val="FF0000"/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16D78737-F221-42B2-9A10-D87E01624AE5}"/>
                </a:ext>
              </a:extLst>
            </p:cNvPr>
            <p:cNvSpPr txBox="1"/>
            <p:nvPr/>
          </p:nvSpPr>
          <p:spPr>
            <a:xfrm>
              <a:off x="4867244" y="2858910"/>
              <a:ext cx="4885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500"/>
                </a:spcBef>
              </a:pP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92</a:t>
              </a:r>
              <a:r>
                <a:rPr lang="ko-KR" altLang="en-US" sz="700" dirty="0">
                  <a:solidFill>
                    <a:schemeClr val="bg1"/>
                  </a:solidFill>
                  <a:latin typeface="+mn-ea"/>
                </a:rPr>
                <a:t>억 </a:t>
              </a:r>
              <a:r>
                <a:rPr lang="en-US" altLang="ko-KR" sz="700" dirty="0">
                  <a:solidFill>
                    <a:schemeClr val="bg1"/>
                  </a:solidFill>
                  <a:latin typeface="+mn-ea"/>
                </a:rPr>
                <a:t>4%</a:t>
              </a: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D559B7C2-FD0A-46EF-A211-EE6FA3BA0D9F}"/>
              </a:ext>
            </a:extLst>
          </p:cNvPr>
          <p:cNvSpPr txBox="1"/>
          <p:nvPr/>
        </p:nvSpPr>
        <p:spPr>
          <a:xfrm>
            <a:off x="4619510" y="3184370"/>
            <a:ext cx="665568" cy="3718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500"/>
              </a:spcBef>
            </a:pPr>
            <a:r>
              <a:rPr lang="ko-KR" altLang="en-US" sz="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총 </a:t>
            </a:r>
            <a:r>
              <a:rPr lang="en-US" altLang="ko-KR" sz="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2,758</a:t>
            </a:r>
            <a:r>
              <a:rPr lang="ko-KR" altLang="en-US" sz="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억</a:t>
            </a:r>
            <a:endParaRPr lang="en-US" altLang="ko-KR" sz="7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>
              <a:spcBef>
                <a:spcPts val="500"/>
              </a:spcBef>
            </a:pPr>
            <a:r>
              <a:rPr lang="en-US" altLang="ko-KR" sz="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(2020 </a:t>
            </a:r>
            <a:r>
              <a:rPr lang="ko-KR" altLang="en-US" sz="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기준</a:t>
            </a:r>
            <a:r>
              <a:rPr lang="en-US" altLang="ko-KR" sz="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)</a:t>
            </a:r>
          </a:p>
        </p:txBody>
      </p:sp>
      <p:pic>
        <p:nvPicPr>
          <p:cNvPr id="44" name="그림 43">
            <a:extLst>
              <a:ext uri="{FF2B5EF4-FFF2-40B4-BE49-F238E27FC236}">
                <a16:creationId xmlns:a16="http://schemas.microsoft.com/office/drawing/2014/main" id="{1128A427-57B3-4B43-BBAC-753259C108C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70344" y="3272161"/>
            <a:ext cx="701230" cy="36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108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직사각형 32"/>
          <p:cNvSpPr/>
          <p:nvPr/>
        </p:nvSpPr>
        <p:spPr>
          <a:xfrm>
            <a:off x="692849" y="4233810"/>
            <a:ext cx="6008771" cy="293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안전 </a:t>
            </a:r>
            <a:r>
              <a:rPr lang="en-US" altLang="ko-KR" sz="1000" b="1" spc="-90" dirty="0">
                <a:solidFill>
                  <a:srgbClr val="7F7F7F"/>
                </a:solidFill>
                <a:latin typeface="+mn-ea"/>
              </a:rPr>
              <a:t>Process 3</a:t>
            </a: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단계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99766" y="6119357"/>
            <a:ext cx="6008771" cy="293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>
                <a:solidFill>
                  <a:srgbClr val="7F7F7F"/>
                </a:solidFill>
                <a:latin typeface="+mn-ea"/>
              </a:rPr>
              <a:t>안전보건경영시스템 인증</a:t>
            </a:r>
            <a:endParaRPr lang="en-US" altLang="ko-KR" sz="1000" b="1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4.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안전환경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</a:t>
            </a:r>
            <a:r>
              <a:rPr lang="ko-KR" altLang="en-US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안전시공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, </a:t>
            </a:r>
            <a:r>
              <a:rPr lang="en-US" altLang="ko-KR" b="1" dirty="0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KCEnC</a:t>
            </a:r>
            <a:endParaRPr lang="ko-KR" altLang="en-US" b="1" dirty="0">
              <a:solidFill>
                <a:srgbClr val="C0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139718" y="8325441"/>
            <a:ext cx="95891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00" dirty="0">
                <a:solidFill>
                  <a:srgbClr val="7F7F7F"/>
                </a:solidFill>
                <a:latin typeface="+mn-ea"/>
              </a:rPr>
              <a:t>OHSAS 18001 </a:t>
            </a:r>
            <a:endParaRPr lang="ko-KR" altLang="en-US" sz="90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834411" y="8325441"/>
            <a:ext cx="92525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00" dirty="0">
                <a:solidFill>
                  <a:srgbClr val="7F7F7F"/>
                </a:solidFill>
                <a:latin typeface="+mn-ea"/>
              </a:rPr>
              <a:t>KOSHA 18001</a:t>
            </a:r>
            <a:endParaRPr lang="ko-KR" altLang="en-US" sz="900" dirty="0">
              <a:solidFill>
                <a:srgbClr val="7F7F7F"/>
              </a:solidFill>
              <a:latin typeface="+mn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02963" y="4489242"/>
            <a:ext cx="5410728" cy="1105010"/>
            <a:chOff x="749400" y="4455000"/>
            <a:chExt cx="5410728" cy="1105010"/>
          </a:xfrm>
        </p:grpSpPr>
        <p:grpSp>
          <p:nvGrpSpPr>
            <p:cNvPr id="104" name="그룹 103"/>
            <p:cNvGrpSpPr/>
            <p:nvPr/>
          </p:nvGrpSpPr>
          <p:grpSpPr>
            <a:xfrm rot="10800000" flipV="1">
              <a:off x="749400" y="4455000"/>
              <a:ext cx="5410728" cy="1105010"/>
              <a:chOff x="766275" y="4090500"/>
              <a:chExt cx="5410728" cy="959464"/>
            </a:xfrm>
          </p:grpSpPr>
          <p:sp>
            <p:nvSpPr>
              <p:cNvPr id="63" name="L 도형 62"/>
              <p:cNvSpPr/>
              <p:nvPr/>
            </p:nvSpPr>
            <p:spPr>
              <a:xfrm rot="13500000">
                <a:off x="5740255" y="4090500"/>
                <a:ext cx="28410" cy="28410"/>
              </a:xfrm>
              <a:prstGeom prst="corner">
                <a:avLst>
                  <a:gd name="adj1" fmla="val 19737"/>
                  <a:gd name="adj2" fmla="val 1842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000" spc="-90" dirty="0">
                    <a:solidFill>
                      <a:srgbClr val="7F7F7F"/>
                    </a:solidFill>
                    <a:latin typeface="+mn-ea"/>
                  </a:rPr>
                  <a:t> </a:t>
                </a:r>
                <a:endParaRPr lang="ko-KR" altLang="en-US" sz="1000" spc="-90" dirty="0">
                  <a:solidFill>
                    <a:srgbClr val="7F7F7F"/>
                  </a:solidFill>
                  <a:latin typeface="+mn-ea"/>
                </a:endParaRPr>
              </a:p>
            </p:txBody>
          </p:sp>
          <p:grpSp>
            <p:nvGrpSpPr>
              <p:cNvPr id="13" name="그룹 12"/>
              <p:cNvGrpSpPr/>
              <p:nvPr/>
            </p:nvGrpSpPr>
            <p:grpSpPr>
              <a:xfrm>
                <a:off x="789723" y="4253698"/>
                <a:ext cx="1332590" cy="796266"/>
                <a:chOff x="4164257" y="3068591"/>
                <a:chExt cx="1332590" cy="796266"/>
              </a:xfrm>
            </p:grpSpPr>
            <p:sp>
              <p:nvSpPr>
                <p:cNvPr id="10" name="직사각형 9"/>
                <p:cNvSpPr/>
                <p:nvPr/>
              </p:nvSpPr>
              <p:spPr>
                <a:xfrm>
                  <a:off x="4165365" y="3591810"/>
                  <a:ext cx="1331482" cy="27304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000" spc="-90" dirty="0">
                      <a:solidFill>
                        <a:srgbClr val="7F7F7F"/>
                      </a:solidFill>
                      <a:latin typeface="+mn-ea"/>
                    </a:rPr>
                    <a:t>  </a:t>
                  </a:r>
                  <a:endParaRPr lang="ko-KR" altLang="en-US" sz="1000" spc="-90" dirty="0">
                    <a:solidFill>
                      <a:srgbClr val="7F7F7F"/>
                    </a:solidFill>
                    <a:latin typeface="+mn-ea"/>
                  </a:endParaRPr>
                </a:p>
              </p:txBody>
            </p:sp>
            <p:sp>
              <p:nvSpPr>
                <p:cNvPr id="74" name="직사각형 73"/>
                <p:cNvSpPr/>
                <p:nvPr/>
              </p:nvSpPr>
              <p:spPr>
                <a:xfrm>
                  <a:off x="4164257" y="3319627"/>
                  <a:ext cx="971949" cy="264264"/>
                </a:xfrm>
                <a:prstGeom prst="rect">
                  <a:avLst/>
                </a:prstGeom>
                <a:solidFill>
                  <a:srgbClr val="BF96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000" spc="-90" dirty="0">
                      <a:solidFill>
                        <a:srgbClr val="7F7F7F"/>
                      </a:solidFill>
                      <a:latin typeface="+mn-ea"/>
                    </a:rPr>
                    <a:t>  </a:t>
                  </a:r>
                  <a:endParaRPr lang="ko-KR" altLang="en-US" sz="1000" spc="-90" dirty="0">
                    <a:solidFill>
                      <a:srgbClr val="7F7F7F"/>
                    </a:solidFill>
                    <a:latin typeface="+mn-ea"/>
                  </a:endParaRPr>
                </a:p>
              </p:txBody>
            </p:sp>
            <p:sp>
              <p:nvSpPr>
                <p:cNvPr id="77" name="직사각형 76"/>
                <p:cNvSpPr/>
                <p:nvPr/>
              </p:nvSpPr>
              <p:spPr>
                <a:xfrm>
                  <a:off x="4171112" y="3068591"/>
                  <a:ext cx="633672" cy="247650"/>
                </a:xfrm>
                <a:prstGeom prst="rect">
                  <a:avLst/>
                </a:prstGeom>
                <a:solidFill>
                  <a:srgbClr val="E71B2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ko-KR" sz="1000" spc="-90" dirty="0">
                      <a:solidFill>
                        <a:srgbClr val="7F7F7F"/>
                      </a:solidFill>
                      <a:latin typeface="+mn-ea"/>
                    </a:rPr>
                    <a:t>   </a:t>
                  </a:r>
                  <a:endParaRPr lang="ko-KR" altLang="en-US" sz="1000" spc="-90" dirty="0">
                    <a:solidFill>
                      <a:srgbClr val="7F7F7F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97" name="그룹 96"/>
              <p:cNvGrpSpPr/>
              <p:nvPr/>
            </p:nvGrpSpPr>
            <p:grpSpPr>
              <a:xfrm>
                <a:off x="2482108" y="4247227"/>
                <a:ext cx="3694895" cy="789491"/>
                <a:chOff x="2371966" y="4249474"/>
                <a:chExt cx="3694895" cy="789491"/>
              </a:xfrm>
            </p:grpSpPr>
            <p:sp>
              <p:nvSpPr>
                <p:cNvPr id="82" name="TextBox 81"/>
                <p:cNvSpPr txBox="1"/>
                <p:nvPr/>
              </p:nvSpPr>
              <p:spPr>
                <a:xfrm>
                  <a:off x="2371966" y="4801680"/>
                  <a:ext cx="3691075" cy="2372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ko-KR" sz="900" spc="-90" dirty="0">
                      <a:solidFill>
                        <a:srgbClr val="7F7F7F"/>
                      </a:solidFill>
                      <a:latin typeface="+mn-ea"/>
                    </a:rPr>
                    <a:t>Global Standards   OHSAS 18001, KOSHA 18001, MSDS, </a:t>
                  </a:r>
                  <a:r>
                    <a:rPr lang="ko-KR" altLang="en-US" sz="900" spc="-90" dirty="0" err="1">
                      <a:solidFill>
                        <a:srgbClr val="7F7F7F"/>
                      </a:solidFill>
                      <a:latin typeface="+mn-ea"/>
                    </a:rPr>
                    <a:t>산업안전법</a:t>
                  </a:r>
                  <a:r>
                    <a:rPr lang="ko-KR" altLang="en-US" sz="900" spc="-90" dirty="0">
                      <a:solidFill>
                        <a:srgbClr val="7F7F7F"/>
                      </a:solidFill>
                      <a:latin typeface="+mn-ea"/>
                    </a:rPr>
                    <a:t> 등 관계법령</a:t>
                  </a:r>
                </a:p>
              </p:txBody>
            </p:sp>
            <p:sp>
              <p:nvSpPr>
                <p:cNvPr id="95" name="TextBox 94"/>
                <p:cNvSpPr txBox="1"/>
                <p:nvPr/>
              </p:nvSpPr>
              <p:spPr>
                <a:xfrm>
                  <a:off x="4983443" y="4517243"/>
                  <a:ext cx="1075936" cy="2372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ko-KR" altLang="en-US" sz="900" spc="-90" dirty="0" err="1">
                      <a:solidFill>
                        <a:srgbClr val="7F7F7F"/>
                      </a:solidFill>
                      <a:latin typeface="+mn-ea"/>
                    </a:rPr>
                    <a:t>고객사</a:t>
                  </a:r>
                  <a:r>
                    <a:rPr lang="ko-KR" altLang="en-US" sz="900" spc="-90" dirty="0">
                      <a:solidFill>
                        <a:srgbClr val="7F7F7F"/>
                      </a:solidFill>
                      <a:latin typeface="+mn-ea"/>
                    </a:rPr>
                    <a:t>   </a:t>
                  </a:r>
                  <a:r>
                    <a:rPr lang="en-US" altLang="ko-KR" sz="900" spc="-90" dirty="0">
                      <a:solidFill>
                        <a:srgbClr val="7F7F7F"/>
                      </a:solidFill>
                      <a:latin typeface="+mn-ea"/>
                    </a:rPr>
                    <a:t>SOP, MSDS</a:t>
                  </a:r>
                  <a:endParaRPr lang="ko-KR" altLang="en-US" sz="900" spc="-90" dirty="0">
                    <a:solidFill>
                      <a:srgbClr val="7F7F7F"/>
                    </a:solidFill>
                    <a:latin typeface="+mn-ea"/>
                  </a:endParaRPr>
                </a:p>
              </p:txBody>
            </p:sp>
            <p:sp>
              <p:nvSpPr>
                <p:cNvPr id="96" name="TextBox 95"/>
                <p:cNvSpPr txBox="1"/>
                <p:nvPr/>
              </p:nvSpPr>
              <p:spPr>
                <a:xfrm>
                  <a:off x="2397908" y="4249474"/>
                  <a:ext cx="3668953" cy="2372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ko-KR" sz="900" spc="-90" dirty="0">
                      <a:solidFill>
                        <a:srgbClr val="7F7F7F"/>
                      </a:solidFill>
                      <a:latin typeface="+mn-ea"/>
                    </a:rPr>
                    <a:t>KCENC   S+QCD, SSQD, </a:t>
                  </a:r>
                  <a:r>
                    <a:rPr lang="ko-KR" altLang="en-US" sz="900" spc="-90" dirty="0">
                      <a:solidFill>
                        <a:srgbClr val="7F7F7F"/>
                      </a:solidFill>
                      <a:latin typeface="+mn-ea"/>
                    </a:rPr>
                    <a:t>정기안전협의체</a:t>
                  </a:r>
                  <a:r>
                    <a:rPr lang="en-US" altLang="ko-KR" sz="900" spc="-90" dirty="0">
                      <a:solidFill>
                        <a:srgbClr val="7F7F7F"/>
                      </a:solidFill>
                      <a:latin typeface="+mn-ea"/>
                    </a:rPr>
                    <a:t>, </a:t>
                  </a:r>
                  <a:r>
                    <a:rPr lang="ko-KR" altLang="en-US" sz="900" spc="-90" dirty="0" err="1">
                      <a:solidFill>
                        <a:srgbClr val="7F7F7F"/>
                      </a:solidFill>
                      <a:latin typeface="+mn-ea"/>
                    </a:rPr>
                    <a:t>불안전작업</a:t>
                  </a:r>
                  <a:r>
                    <a:rPr lang="ko-KR" altLang="en-US" sz="900" spc="-90" dirty="0">
                      <a:solidFill>
                        <a:srgbClr val="7F7F7F"/>
                      </a:solidFill>
                      <a:latin typeface="+mn-ea"/>
                    </a:rPr>
                    <a:t> </a:t>
                  </a:r>
                  <a:r>
                    <a:rPr lang="en-US" altLang="ko-KR" sz="900" spc="-90" dirty="0">
                      <a:solidFill>
                        <a:srgbClr val="7F7F7F"/>
                      </a:solidFill>
                      <a:latin typeface="+mn-ea"/>
                    </a:rPr>
                    <a:t>Stop List, </a:t>
                  </a:r>
                  <a:r>
                    <a:rPr lang="ko-KR" altLang="en-US" sz="900" spc="-90" dirty="0" err="1">
                      <a:solidFill>
                        <a:srgbClr val="7F7F7F"/>
                      </a:solidFill>
                      <a:latin typeface="+mn-ea"/>
                    </a:rPr>
                    <a:t>위험성평가</a:t>
                  </a:r>
                  <a:r>
                    <a:rPr lang="en-US" altLang="ko-KR" sz="900" spc="-90" dirty="0">
                      <a:solidFill>
                        <a:srgbClr val="7F7F7F"/>
                      </a:solidFill>
                      <a:latin typeface="+mn-ea"/>
                    </a:rPr>
                    <a:t>, DRI</a:t>
                  </a:r>
                  <a:endParaRPr lang="ko-KR" altLang="en-US" sz="900" spc="-90" dirty="0">
                    <a:solidFill>
                      <a:srgbClr val="7F7F7F"/>
                    </a:solidFill>
                    <a:latin typeface="+mn-ea"/>
                  </a:endParaRPr>
                </a:p>
              </p:txBody>
            </p:sp>
          </p:grpSp>
          <p:cxnSp>
            <p:nvCxnSpPr>
              <p:cNvPr id="91" name="직선 연결선 90"/>
              <p:cNvCxnSpPr/>
              <p:nvPr/>
            </p:nvCxnSpPr>
            <p:spPr>
              <a:xfrm rot="10800000" flipH="1" flipV="1">
                <a:off x="766275" y="4501254"/>
                <a:ext cx="5309926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직선 연결선 92"/>
              <p:cNvCxnSpPr/>
              <p:nvPr/>
            </p:nvCxnSpPr>
            <p:spPr>
              <a:xfrm rot="10800000" flipH="1">
                <a:off x="766275" y="4770612"/>
                <a:ext cx="5322160" cy="18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직선 연결선 93"/>
              <p:cNvCxnSpPr/>
              <p:nvPr/>
            </p:nvCxnSpPr>
            <p:spPr>
              <a:xfrm rot="10800000" flipH="1" flipV="1">
                <a:off x="766276" y="5049488"/>
                <a:ext cx="5322159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TextBox 112"/>
            <p:cNvSpPr txBox="1"/>
            <p:nvPr/>
          </p:nvSpPr>
          <p:spPr>
            <a:xfrm rot="10800000" flipV="1">
              <a:off x="5607365" y="5258981"/>
              <a:ext cx="508152" cy="293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000" spc="-90" dirty="0">
                  <a:solidFill>
                    <a:schemeClr val="bg1"/>
                  </a:solidFill>
                  <a:latin typeface="+mn-ea"/>
                </a:rPr>
                <a:t>STEP 1</a:t>
              </a:r>
              <a:endParaRPr lang="ko-KR" altLang="en-US" sz="1000" spc="-9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 rot="10800000" flipV="1">
              <a:off x="5607366" y="4941773"/>
              <a:ext cx="508152" cy="293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000" spc="-90" dirty="0">
                  <a:solidFill>
                    <a:schemeClr val="bg1"/>
                  </a:solidFill>
                  <a:latin typeface="+mn-ea"/>
                </a:rPr>
                <a:t>STEP 2</a:t>
              </a:r>
              <a:endParaRPr lang="ko-KR" altLang="en-US" sz="1000" spc="-9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 rot="10800000" flipV="1">
              <a:off x="5596542" y="4625432"/>
              <a:ext cx="508152" cy="293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000" spc="-90" dirty="0">
                  <a:solidFill>
                    <a:schemeClr val="bg1"/>
                  </a:solidFill>
                  <a:latin typeface="+mn-ea"/>
                </a:rPr>
                <a:t>STEP 3</a:t>
              </a:r>
              <a:endParaRPr lang="ko-KR" altLang="en-US" sz="1000" spc="-9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6" name="직사각형 35"/>
          <p:cNvSpPr/>
          <p:nvPr/>
        </p:nvSpPr>
        <p:spPr>
          <a:xfrm>
            <a:off x="5976784" y="9454832"/>
            <a:ext cx="261610" cy="3009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22FFF53A-B761-4BE6-A0CB-62044545E40C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7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692849" y="1691539"/>
            <a:ext cx="5453313" cy="52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당사는 삼성전자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SK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하이닉스 등 산업안전분야의 선도적인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고객사와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오랜 파트너십을 통해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안전시공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분야를 선도하고 있습니다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.</a:t>
            </a:r>
            <a:endParaRPr lang="ko-KR" altLang="en-US" sz="1000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706782" y="2760070"/>
            <a:ext cx="53827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ko-KR" sz="10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고객사와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당사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그리고 협력업체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근로자 모두의 안전을 최우선으로 하는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S+QCD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를 경영방침으로 하고 있을 뿐 아니라 매일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매주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매월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매분기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정기 안전협의체와 근로자의 </a:t>
            </a:r>
            <a:r>
              <a:rPr lang="ko-KR" altLang="en-US" sz="1000" spc="-90" dirty="0" err="1">
                <a:solidFill>
                  <a:srgbClr val="7F7F7F"/>
                </a:solidFill>
                <a:latin typeface="+mn-ea"/>
              </a:rPr>
              <a:t>불안전작업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Stop List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를 운영하고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수시로 안전점검을 시행하여 불안전작업은 시키지도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spc="-90" dirty="0">
                <a:solidFill>
                  <a:srgbClr val="7F7F7F"/>
                </a:solidFill>
                <a:latin typeface="+mn-ea"/>
              </a:rPr>
              <a:t>하지도 않도록 하고 있습니다</a:t>
            </a:r>
            <a:r>
              <a:rPr lang="en-US" altLang="ko-KR" sz="1000" spc="-90" dirty="0">
                <a:solidFill>
                  <a:srgbClr val="7F7F7F"/>
                </a:solidFill>
                <a:latin typeface="+mn-ea"/>
              </a:rPr>
              <a:t>.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713627" y="2657918"/>
            <a:ext cx="6008771" cy="293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spc="-90" dirty="0">
                <a:solidFill>
                  <a:srgbClr val="787878"/>
                </a:solidFill>
                <a:latin typeface="+mn-ea"/>
              </a:rPr>
              <a:t>안전 최우선 경영</a:t>
            </a:r>
            <a:endParaRPr lang="en-US" altLang="ko-KR" sz="1000" b="1" spc="-90" dirty="0">
              <a:solidFill>
                <a:srgbClr val="787878"/>
              </a:solidFill>
              <a:latin typeface="+mn-ea"/>
            </a:endParaRPr>
          </a:p>
        </p:txBody>
      </p:sp>
      <p:cxnSp>
        <p:nvCxnSpPr>
          <p:cNvPr id="38" name="직선 연결선 37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:a16="http://schemas.microsoft.com/office/drawing/2014/main" id="{8B16CE93-0088-4E2E-8395-DAC484BF9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350" y="6449472"/>
            <a:ext cx="1256611" cy="1785600"/>
          </a:xfrm>
          <a:prstGeom prst="rect">
            <a:avLst/>
          </a:prstGeom>
        </p:spPr>
      </p:pic>
      <p:graphicFrame>
        <p:nvGraphicFramePr>
          <p:cNvPr id="11" name="개체 10">
            <a:extLst>
              <a:ext uri="{FF2B5EF4-FFF2-40B4-BE49-F238E27FC236}">
                <a16:creationId xmlns:a16="http://schemas.microsoft.com/office/drawing/2014/main" id="{512F2269-0313-4A18-9129-1009831A2F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146002"/>
              </p:ext>
            </p:extLst>
          </p:nvPr>
        </p:nvGraphicFramePr>
        <p:xfrm>
          <a:off x="2849184" y="6449472"/>
          <a:ext cx="1261796" cy="178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" name="Acrobat Document" r:id="rId4" imgW="5666913" imgH="8019722" progId="Acrobat.Document.DC">
                  <p:embed/>
                </p:oleObj>
              </mc:Choice>
              <mc:Fallback>
                <p:oleObj name="Acrobat Document" r:id="rId4" imgW="5666913" imgH="8019722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9184" y="6449472"/>
                        <a:ext cx="1261796" cy="178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1C7F9043-0BBB-4C86-8D6E-B3CF8DDDFE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283326"/>
              </p:ext>
            </p:extLst>
          </p:nvPr>
        </p:nvGraphicFramePr>
        <p:xfrm>
          <a:off x="4709203" y="6449472"/>
          <a:ext cx="1263916" cy="178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" name="Acrobat Document" r:id="rId6" imgW="5676382" imgH="8019722" progId="Acrobat.Document.DC">
                  <p:embed/>
                </p:oleObj>
              </mc:Choice>
              <mc:Fallback>
                <p:oleObj name="Acrobat Document" r:id="rId6" imgW="5676382" imgH="8019722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09203" y="6449472"/>
                        <a:ext cx="1263916" cy="178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직사각형 42">
            <a:extLst>
              <a:ext uri="{FF2B5EF4-FFF2-40B4-BE49-F238E27FC236}">
                <a16:creationId xmlns:a16="http://schemas.microsoft.com/office/drawing/2014/main" id="{43E384AA-132A-446D-8CEF-FB64D61C818A}"/>
              </a:ext>
            </a:extLst>
          </p:cNvPr>
          <p:cNvSpPr/>
          <p:nvPr/>
        </p:nvSpPr>
        <p:spPr>
          <a:xfrm>
            <a:off x="3017455" y="8325441"/>
            <a:ext cx="92525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00" dirty="0">
                <a:solidFill>
                  <a:srgbClr val="7F7F7F"/>
                </a:solidFill>
                <a:latin typeface="+mn-ea"/>
              </a:rPr>
              <a:t>KOSHA 18001</a:t>
            </a:r>
            <a:endParaRPr lang="ko-KR" altLang="en-US" sz="900" dirty="0">
              <a:solidFill>
                <a:srgbClr val="7F7F7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3971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45957" y="642782"/>
            <a:ext cx="77159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5. </a:t>
            </a:r>
            <a:r>
              <a:rPr lang="ko-KR" altLang="en-US" sz="1600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조직구성 </a:t>
            </a:r>
            <a:r>
              <a:rPr lang="en-US" altLang="ko-KR" sz="1600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</a:t>
            </a:r>
            <a:r>
              <a:rPr lang="ko-KR" altLang="en-US" sz="1600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명품 </a:t>
            </a:r>
            <a:r>
              <a:rPr lang="en-US" altLang="ko-KR" sz="1600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Engineering &amp; Construction Team </a:t>
            </a:r>
            <a:endParaRPr lang="ko-KR" altLang="en-US" sz="1600" b="1" dirty="0">
              <a:solidFill>
                <a:srgbClr val="C0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645957" y="6297269"/>
            <a:ext cx="41820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b="1" kern="800" spc="-90" dirty="0">
                <a:solidFill>
                  <a:srgbClr val="7F7F7F"/>
                </a:solidFill>
                <a:latin typeface="+mn-ea"/>
              </a:rPr>
              <a:t>조직 운영</a:t>
            </a:r>
            <a:endParaRPr lang="en-US" altLang="ko-KR" sz="1000" b="1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3D, 5D, BIM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설계 대응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우수 설계사무소 제휴</a:t>
            </a:r>
            <a:endParaRPr lang="en-US" altLang="ko-KR" sz="1000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설계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공사관리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공무 사내 강사 프로그램 운영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CM 1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대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1 </a:t>
            </a:r>
            <a:r>
              <a:rPr lang="ko-KR" altLang="en-US" sz="1000" kern="800" spc="-90" dirty="0" err="1">
                <a:solidFill>
                  <a:srgbClr val="7F7F7F"/>
                </a:solidFill>
                <a:latin typeface="+mn-ea"/>
              </a:rPr>
              <a:t>코칭</a:t>
            </a:r>
            <a:endParaRPr lang="en-US" altLang="ko-KR" sz="1000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자체 공정관리 프로그램 운영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kern="800" spc="-90" dirty="0" err="1">
                <a:solidFill>
                  <a:srgbClr val="7F7F7F"/>
                </a:solidFill>
                <a:latin typeface="+mn-ea"/>
              </a:rPr>
              <a:t>발주처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 프로그램 대응</a:t>
            </a:r>
            <a:endParaRPr lang="en-US" altLang="ko-KR" sz="1000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kern="800" spc="-90" dirty="0" err="1">
                <a:solidFill>
                  <a:srgbClr val="7F7F7F"/>
                </a:solidFill>
                <a:latin typeface="+mn-ea"/>
              </a:rPr>
              <a:t>동반성장팀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 운영하여 우수 협력업체 발굴</a:t>
            </a: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육성</a:t>
            </a:r>
            <a:endParaRPr lang="en-US" altLang="ko-KR" sz="1000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1000" kern="800" spc="-90" dirty="0">
                <a:solidFill>
                  <a:srgbClr val="7F7F7F"/>
                </a:solidFill>
                <a:latin typeface="+mn-ea"/>
              </a:rPr>
              <a:t>CEO 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직속 </a:t>
            </a:r>
            <a:r>
              <a:rPr lang="ko-KR" altLang="en-US" sz="1000" kern="800" spc="-90" dirty="0" err="1">
                <a:solidFill>
                  <a:srgbClr val="7F7F7F"/>
                </a:solidFill>
                <a:latin typeface="+mn-ea"/>
              </a:rPr>
              <a:t>안전환경팀</a:t>
            </a: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 운영</a:t>
            </a:r>
            <a:endParaRPr lang="en-US" altLang="ko-KR" sz="1000" kern="8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1000" kern="800" spc="-90" dirty="0">
                <a:solidFill>
                  <a:srgbClr val="7F7F7F"/>
                </a:solidFill>
                <a:latin typeface="+mn-ea"/>
              </a:rPr>
              <a:t>안전관련인증 KOSHA 18001 / OHSAS 18001</a:t>
            </a:r>
          </a:p>
        </p:txBody>
      </p:sp>
      <p:sp>
        <p:nvSpPr>
          <p:cNvPr id="62" name="직사각형 61"/>
          <p:cNvSpPr/>
          <p:nvPr/>
        </p:nvSpPr>
        <p:spPr>
          <a:xfrm>
            <a:off x="5976784" y="9454832"/>
            <a:ext cx="253596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19A724BD-DD8C-47DF-B902-410BE79CC952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8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cxnSp>
        <p:nvCxnSpPr>
          <p:cNvPr id="67" name="직선 연결선 66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2">
            <a:extLst>
              <a:ext uri="{FF2B5EF4-FFF2-40B4-BE49-F238E27FC236}">
                <a16:creationId xmlns:a16="http://schemas.microsoft.com/office/drawing/2014/main" id="{F073EA2D-35A7-4961-B687-AF2A88B239DE}"/>
              </a:ext>
            </a:extLst>
          </p:cNvPr>
          <p:cNvGrpSpPr/>
          <p:nvPr/>
        </p:nvGrpSpPr>
        <p:grpSpPr>
          <a:xfrm>
            <a:off x="488715" y="2349877"/>
            <a:ext cx="5741665" cy="3860259"/>
            <a:chOff x="380348" y="2869636"/>
            <a:chExt cx="5741665" cy="3860259"/>
          </a:xfrm>
        </p:grpSpPr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8C2B8FE-B1F9-470E-BE7A-DE68CD603C8A}"/>
                </a:ext>
              </a:extLst>
            </p:cNvPr>
            <p:cNvSpPr txBox="1"/>
            <p:nvPr/>
          </p:nvSpPr>
          <p:spPr>
            <a:xfrm>
              <a:off x="5317759" y="5706857"/>
              <a:ext cx="761747" cy="8965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구매전략팀</a:t>
              </a:r>
              <a:endParaRPr kumimoji="0" lang="en-US" altLang="ko-K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재무기획팀</a:t>
              </a:r>
              <a:endParaRPr kumimoji="0" lang="en-US" altLang="ko-K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인재전략팀</a:t>
              </a:r>
              <a:endParaRPr kumimoji="0" lang="en-US" altLang="ko-KR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ctr" defTabSz="914400" rtl="0" eaLnBrk="1" fontAlgn="auto" latin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90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준법경영팀</a:t>
              </a:r>
              <a:endParaRPr kumimoji="0" lang="ko-KR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75433241-C10A-49EE-939E-C20AD9FF7CF0}"/>
                </a:ext>
              </a:extLst>
            </p:cNvPr>
            <p:cNvGrpSpPr/>
            <p:nvPr/>
          </p:nvGrpSpPr>
          <p:grpSpPr>
            <a:xfrm>
              <a:off x="380348" y="2869636"/>
              <a:ext cx="5741665" cy="3860259"/>
              <a:chOff x="-1399344" y="1771441"/>
              <a:chExt cx="8883434" cy="6201954"/>
            </a:xfrm>
          </p:grpSpPr>
          <p:cxnSp>
            <p:nvCxnSpPr>
              <p:cNvPr id="37" name="직선 연결선 36">
                <a:extLst>
                  <a:ext uri="{FF2B5EF4-FFF2-40B4-BE49-F238E27FC236}">
                    <a16:creationId xmlns:a16="http://schemas.microsoft.com/office/drawing/2014/main" id="{38E84B52-D04B-4FFB-8F24-03F65CF59E1D}"/>
                  </a:ext>
                </a:extLst>
              </p:cNvPr>
              <p:cNvCxnSpPr>
                <a:cxnSpLocks/>
                <a:endCxn id="64" idx="0"/>
              </p:cNvCxnSpPr>
              <p:nvPr/>
            </p:nvCxnSpPr>
            <p:spPr>
              <a:xfrm>
                <a:off x="-358396" y="4257663"/>
                <a:ext cx="0" cy="371255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37">
                <a:extLst>
                  <a:ext uri="{FF2B5EF4-FFF2-40B4-BE49-F238E27FC236}">
                    <a16:creationId xmlns:a16="http://schemas.microsoft.com/office/drawing/2014/main" id="{E951928C-A4B9-4910-885D-525A652982A6}"/>
                  </a:ext>
                </a:extLst>
              </p:cNvPr>
              <p:cNvCxnSpPr/>
              <p:nvPr/>
            </p:nvCxnSpPr>
            <p:spPr>
              <a:xfrm>
                <a:off x="3252540" y="4256968"/>
                <a:ext cx="0" cy="361950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연결선 39">
                <a:extLst>
                  <a:ext uri="{FF2B5EF4-FFF2-40B4-BE49-F238E27FC236}">
                    <a16:creationId xmlns:a16="http://schemas.microsoft.com/office/drawing/2014/main" id="{FA7CA707-92A7-40ED-936E-FBC7ECAEA9EB}"/>
                  </a:ext>
                </a:extLst>
              </p:cNvPr>
              <p:cNvCxnSpPr>
                <a:cxnSpLocks/>
                <a:endCxn id="70" idx="0"/>
              </p:cNvCxnSpPr>
              <p:nvPr/>
            </p:nvCxnSpPr>
            <p:spPr>
              <a:xfrm>
                <a:off x="6846444" y="4253486"/>
                <a:ext cx="2" cy="37543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id="{39C2AB88-D434-4B9F-AE58-C69E6193D456}"/>
                  </a:ext>
                </a:extLst>
              </p:cNvPr>
              <p:cNvCxnSpPr/>
              <p:nvPr/>
            </p:nvCxnSpPr>
            <p:spPr>
              <a:xfrm flipH="1">
                <a:off x="-358397" y="4253486"/>
                <a:ext cx="7187438" cy="0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id="{569EB8E0-595A-4C4A-8384-0EC5056531F3}"/>
                  </a:ext>
                </a:extLst>
              </p:cNvPr>
              <p:cNvCxnSpPr/>
              <p:nvPr/>
            </p:nvCxnSpPr>
            <p:spPr>
              <a:xfrm>
                <a:off x="3252712" y="3133697"/>
                <a:ext cx="0" cy="1133272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TextBox 52">
                <a:extLst>
                  <a:ext uri="{FF2B5EF4-FFF2-40B4-BE49-F238E27FC236}">
                    <a16:creationId xmlns:a16="http://schemas.microsoft.com/office/drawing/2014/main" id="{907F8E41-3245-476F-B575-527EB5D352AE}"/>
                  </a:ext>
                </a:extLst>
              </p:cNvPr>
              <p:cNvSpPr txBox="1"/>
              <p:nvPr/>
            </p:nvSpPr>
            <p:spPr>
              <a:xfrm>
                <a:off x="-1399344" y="6199246"/>
                <a:ext cx="2031829" cy="17741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9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사업관리팀</a:t>
                </a:r>
                <a:endParaRPr kumimoji="0" lang="en-US" altLang="ko-KR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ctr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9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하이텍</a:t>
                </a:r>
                <a:r>
                  <a:rPr kumimoji="0" lang="en-US" altLang="ko-KR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1</a:t>
                </a:r>
                <a:r>
                  <a:rPr kumimoji="0" lang="ko-KR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팀</a:t>
                </a:r>
                <a:endParaRPr kumimoji="0" lang="en-US" altLang="ko-KR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ctr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900" dirty="0" err="1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하이텍</a:t>
                </a:r>
                <a:r>
                  <a:rPr lang="en-US" altLang="ko-KR" sz="900" dirty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2</a:t>
                </a:r>
                <a:r>
                  <a:rPr lang="ko-KR" altLang="en-US" sz="900" dirty="0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팀</a:t>
                </a:r>
                <a:endParaRPr lang="en-US" altLang="ko-KR" sz="900" dirty="0">
                  <a:solidFill>
                    <a:prstClr val="black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  <a:p>
                <a:pPr marL="0" marR="0" lvl="0" indent="0" algn="ctr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9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하이텍안전환경팀</a:t>
                </a:r>
                <a:endParaRPr kumimoji="0" lang="en-US" altLang="ko-KR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ctr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900" dirty="0" err="1">
                    <a:solidFill>
                      <a:prstClr val="black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하이텍연구개발팀</a:t>
                </a:r>
                <a:endParaRPr kumimoji="0" lang="ko-KR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C769437-9656-4980-B96B-D48E182C94B7}"/>
                  </a:ext>
                </a:extLst>
              </p:cNvPr>
              <p:cNvSpPr txBox="1"/>
              <p:nvPr/>
            </p:nvSpPr>
            <p:spPr>
              <a:xfrm>
                <a:off x="2599457" y="6332696"/>
                <a:ext cx="1327374" cy="1106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9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사업관리팀</a:t>
                </a:r>
                <a:endParaRPr kumimoji="0" lang="en-US" altLang="ko-KR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ctr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9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세미텍</a:t>
                </a:r>
                <a:r>
                  <a:rPr kumimoji="0" lang="en-US" altLang="ko-KR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1</a:t>
                </a:r>
                <a:r>
                  <a:rPr kumimoji="0" lang="ko-KR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팀</a:t>
                </a:r>
                <a:endParaRPr kumimoji="0" lang="en-US" altLang="ko-KR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ctr" defTabSz="914400" rtl="0" eaLnBrk="1" fontAlgn="auto" latin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9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세미텍</a:t>
                </a:r>
                <a:r>
                  <a:rPr kumimoji="0" lang="en-US" altLang="ko-KR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2</a:t>
                </a:r>
                <a:r>
                  <a:rPr kumimoji="0" lang="ko-KR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팀</a:t>
                </a:r>
              </a:p>
            </p:txBody>
          </p:sp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65EC69AB-02EE-4FA7-83C1-E608F0318D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24272" y="3721486"/>
                <a:ext cx="669802" cy="4838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9" name="그룹 58">
                <a:extLst>
                  <a:ext uri="{FF2B5EF4-FFF2-40B4-BE49-F238E27FC236}">
                    <a16:creationId xmlns:a16="http://schemas.microsoft.com/office/drawing/2014/main" id="{021CE59C-F522-400D-908C-54C46BC88AA2}"/>
                  </a:ext>
                </a:extLst>
              </p:cNvPr>
              <p:cNvGrpSpPr/>
              <p:nvPr/>
            </p:nvGrpSpPr>
            <p:grpSpPr>
              <a:xfrm>
                <a:off x="2563713" y="1771441"/>
                <a:ext cx="1414325" cy="1377240"/>
                <a:chOff x="4185360" y="931029"/>
                <a:chExt cx="1414325" cy="1377240"/>
              </a:xfrm>
            </p:grpSpPr>
            <p:sp>
              <p:nvSpPr>
                <p:cNvPr id="79" name="타원 78">
                  <a:extLst>
                    <a:ext uri="{FF2B5EF4-FFF2-40B4-BE49-F238E27FC236}">
                      <a16:creationId xmlns:a16="http://schemas.microsoft.com/office/drawing/2014/main" id="{A69821C0-5E2E-478C-8777-6FE493015FCC}"/>
                    </a:ext>
                  </a:extLst>
                </p:cNvPr>
                <p:cNvSpPr/>
                <p:nvPr/>
              </p:nvSpPr>
              <p:spPr>
                <a:xfrm>
                  <a:off x="4185360" y="931029"/>
                  <a:ext cx="1377240" cy="1377240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80" name="TextBox 61">
                  <a:extLst>
                    <a:ext uri="{FF2B5EF4-FFF2-40B4-BE49-F238E27FC236}">
                      <a16:creationId xmlns:a16="http://schemas.microsoft.com/office/drawing/2014/main" id="{B289773D-0EFF-4B2D-8E11-B80A848FDC84}"/>
                    </a:ext>
                  </a:extLst>
                </p:cNvPr>
                <p:cNvSpPr txBox="1"/>
                <p:nvPr/>
              </p:nvSpPr>
              <p:spPr>
                <a:xfrm>
                  <a:off x="4386733" y="1004762"/>
                  <a:ext cx="1212952" cy="8967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1" hangingPunct="1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EFEFE"/>
                      </a:solidFill>
                      <a:effectLst/>
                      <a:uLnTx/>
                      <a:uFillTx/>
                      <a:latin typeface="맑은 고딕" panose="020B0503020000020004" pitchFamily="50" charset="-127"/>
                      <a:ea typeface="맑은 고딕" panose="020B0503020000020004" pitchFamily="50" charset="-127"/>
                      <a:cs typeface="+mn-cs"/>
                    </a:rPr>
                    <a:t>CEO</a:t>
                  </a:r>
                  <a:endParaRPr kumimoji="0" lang="ko-KR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EFEFE"/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endParaRPr>
                </a:p>
              </p:txBody>
            </p:sp>
          </p:grpSp>
          <p:sp>
            <p:nvSpPr>
              <p:cNvPr id="60" name="TextBox 62">
                <a:extLst>
                  <a:ext uri="{FF2B5EF4-FFF2-40B4-BE49-F238E27FC236}">
                    <a16:creationId xmlns:a16="http://schemas.microsoft.com/office/drawing/2014/main" id="{32606181-59E3-4D8D-8D83-C4090C699A8A}"/>
                  </a:ext>
                </a:extLst>
              </p:cNvPr>
              <p:cNvSpPr txBox="1"/>
              <p:nvPr/>
            </p:nvSpPr>
            <p:spPr>
              <a:xfrm>
                <a:off x="-853665" y="5003091"/>
                <a:ext cx="940472" cy="692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05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하이텍</a:t>
                </a:r>
                <a:endParaRPr kumimoji="0" lang="en-US" altLang="ko-KR" sz="105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사업부</a:t>
                </a:r>
              </a:p>
            </p:txBody>
          </p:sp>
          <p:sp>
            <p:nvSpPr>
              <p:cNvPr id="61" name="TextBox 63">
                <a:extLst>
                  <a:ext uri="{FF2B5EF4-FFF2-40B4-BE49-F238E27FC236}">
                    <a16:creationId xmlns:a16="http://schemas.microsoft.com/office/drawing/2014/main" id="{B2E5E53F-1B05-401F-81EF-5FB85BAB264B}"/>
                  </a:ext>
                </a:extLst>
              </p:cNvPr>
              <p:cNvSpPr txBox="1"/>
              <p:nvPr/>
            </p:nvSpPr>
            <p:spPr>
              <a:xfrm>
                <a:off x="2765085" y="4972554"/>
                <a:ext cx="940472" cy="6922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05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세미텍</a:t>
                </a:r>
                <a:endParaRPr kumimoji="0" lang="en-US" altLang="ko-KR" sz="105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ko-KR" altLang="en-US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맑은 고딕" panose="020B0503020000020004" pitchFamily="50" charset="-127"/>
                    <a:ea typeface="맑은 고딕" panose="020B0503020000020004" pitchFamily="50" charset="-127"/>
                    <a:cs typeface="+mn-cs"/>
                  </a:rPr>
                  <a:t>사업부</a:t>
                </a:r>
              </a:p>
            </p:txBody>
          </p:sp>
          <p:sp>
            <p:nvSpPr>
              <p:cNvPr id="63" name="TextBox 64">
                <a:extLst>
                  <a:ext uri="{FF2B5EF4-FFF2-40B4-BE49-F238E27FC236}">
                    <a16:creationId xmlns:a16="http://schemas.microsoft.com/office/drawing/2014/main" id="{17D12B18-4FC5-4EBD-879A-A546220F4C6B}"/>
                  </a:ext>
                </a:extLst>
              </p:cNvPr>
              <p:cNvSpPr txBox="1"/>
              <p:nvPr/>
            </p:nvSpPr>
            <p:spPr>
              <a:xfrm>
                <a:off x="6208799" y="5058499"/>
                <a:ext cx="1275291" cy="4079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ko-KR" sz="1050" b="1" dirty="0">
                    <a:solidFill>
                      <a:schemeClr val="bg1">
                        <a:lumMod val="50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Controller</a:t>
                </a:r>
                <a:endParaRPr kumimoji="0" lang="en-US" altLang="ko-KR" sz="105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4" name="타원 63">
                <a:extLst>
                  <a:ext uri="{FF2B5EF4-FFF2-40B4-BE49-F238E27FC236}">
                    <a16:creationId xmlns:a16="http://schemas.microsoft.com/office/drawing/2014/main" id="{718A513A-0A16-433C-AFD6-0572ED44A96E}"/>
                  </a:ext>
                </a:extLst>
              </p:cNvPr>
              <p:cNvSpPr/>
              <p:nvPr/>
            </p:nvSpPr>
            <p:spPr>
              <a:xfrm>
                <a:off x="-988397" y="4628918"/>
                <a:ext cx="1260000" cy="1260000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69" name="타원 68">
                <a:extLst>
                  <a:ext uri="{FF2B5EF4-FFF2-40B4-BE49-F238E27FC236}">
                    <a16:creationId xmlns:a16="http://schemas.microsoft.com/office/drawing/2014/main" id="{CB89AD61-5488-424D-BEAC-9E5EC3CF5CFD}"/>
                  </a:ext>
                </a:extLst>
              </p:cNvPr>
              <p:cNvSpPr/>
              <p:nvPr/>
            </p:nvSpPr>
            <p:spPr>
              <a:xfrm>
                <a:off x="2620635" y="4628918"/>
                <a:ext cx="1260000" cy="1260000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0" name="타원 69">
                <a:extLst>
                  <a:ext uri="{FF2B5EF4-FFF2-40B4-BE49-F238E27FC236}">
                    <a16:creationId xmlns:a16="http://schemas.microsoft.com/office/drawing/2014/main" id="{1BF7B6BD-B13B-4E4F-AB8E-F75E31138E30}"/>
                  </a:ext>
                </a:extLst>
              </p:cNvPr>
              <p:cNvSpPr/>
              <p:nvPr/>
            </p:nvSpPr>
            <p:spPr>
              <a:xfrm>
                <a:off x="6216445" y="4628918"/>
                <a:ext cx="1260000" cy="1260000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2" name="직사각형 71">
                <a:extLst>
                  <a:ext uri="{FF2B5EF4-FFF2-40B4-BE49-F238E27FC236}">
                    <a16:creationId xmlns:a16="http://schemas.microsoft.com/office/drawing/2014/main" id="{6D7E392E-865C-4548-BFAE-26FA639A1B3D}"/>
                  </a:ext>
                </a:extLst>
              </p:cNvPr>
              <p:cNvSpPr/>
              <p:nvPr/>
            </p:nvSpPr>
            <p:spPr>
              <a:xfrm>
                <a:off x="3878782" y="3475228"/>
                <a:ext cx="1297948" cy="526340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3" name="TextBox 70">
                <a:extLst>
                  <a:ext uri="{FF2B5EF4-FFF2-40B4-BE49-F238E27FC236}">
                    <a16:creationId xmlns:a16="http://schemas.microsoft.com/office/drawing/2014/main" id="{BEE81069-06FB-4890-A0BC-1BD429355B2D}"/>
                  </a:ext>
                </a:extLst>
              </p:cNvPr>
              <p:cNvSpPr txBox="1"/>
              <p:nvPr/>
            </p:nvSpPr>
            <p:spPr>
              <a:xfrm>
                <a:off x="3987952" y="3540606"/>
                <a:ext cx="1079360" cy="395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1000" b="1" dirty="0" err="1">
                    <a:solidFill>
                      <a:schemeClr val="bg1">
                        <a:lumMod val="50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신사업팀</a:t>
                </a:r>
                <a:endParaRPr kumimoji="0" lang="en-US" altLang="ko-KR" sz="105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id="{62114ABC-7E8F-4D21-800E-286199FDC039}"/>
                  </a:ext>
                </a:extLst>
              </p:cNvPr>
              <p:cNvCxnSpPr/>
              <p:nvPr/>
            </p:nvCxnSpPr>
            <p:spPr>
              <a:xfrm>
                <a:off x="2443375" y="3721486"/>
                <a:ext cx="819191" cy="0"/>
              </a:xfrm>
              <a:prstGeom prst="lin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직사각형 76">
                <a:extLst>
                  <a:ext uri="{FF2B5EF4-FFF2-40B4-BE49-F238E27FC236}">
                    <a16:creationId xmlns:a16="http://schemas.microsoft.com/office/drawing/2014/main" id="{B2DA6E71-2F15-478A-A539-3F81F623AB96}"/>
                  </a:ext>
                </a:extLst>
              </p:cNvPr>
              <p:cNvSpPr/>
              <p:nvPr/>
            </p:nvSpPr>
            <p:spPr>
              <a:xfrm>
                <a:off x="1146343" y="3448475"/>
                <a:ext cx="1297948" cy="508399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78" name="TextBox 75">
                <a:extLst>
                  <a:ext uri="{FF2B5EF4-FFF2-40B4-BE49-F238E27FC236}">
                    <a16:creationId xmlns:a16="http://schemas.microsoft.com/office/drawing/2014/main" id="{E89AC293-F59D-4586-A464-563763C144A1}"/>
                  </a:ext>
                </a:extLst>
              </p:cNvPr>
              <p:cNvSpPr txBox="1"/>
              <p:nvPr/>
            </p:nvSpPr>
            <p:spPr>
              <a:xfrm>
                <a:off x="1167021" y="3517124"/>
                <a:ext cx="1277771" cy="3955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ko-KR" altLang="en-US" sz="1000" b="1" dirty="0" err="1">
                    <a:solidFill>
                      <a:schemeClr val="bg1">
                        <a:lumMod val="50000"/>
                      </a:schemeClr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안전환경팀</a:t>
                </a:r>
                <a:endParaRPr kumimoji="0" lang="en-US" altLang="ko-KR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</p:grpSp>
      </p:grpSp>
      <p:grpSp>
        <p:nvGrpSpPr>
          <p:cNvPr id="85" name="그룹 84">
            <a:extLst>
              <a:ext uri="{FF2B5EF4-FFF2-40B4-BE49-F238E27FC236}">
                <a16:creationId xmlns:a16="http://schemas.microsoft.com/office/drawing/2014/main" id="{BAD05729-DEEC-4B19-A7C0-87E388818FDB}"/>
              </a:ext>
            </a:extLst>
          </p:cNvPr>
          <p:cNvGrpSpPr/>
          <p:nvPr/>
        </p:nvGrpSpPr>
        <p:grpSpPr>
          <a:xfrm>
            <a:off x="4106754" y="1272084"/>
            <a:ext cx="2455971" cy="1261864"/>
            <a:chOff x="748197" y="1189687"/>
            <a:chExt cx="2681685" cy="1274740"/>
          </a:xfrm>
        </p:grpSpPr>
        <p:sp>
          <p:nvSpPr>
            <p:cNvPr id="86" name="직사각형 85">
              <a:extLst>
                <a:ext uri="{FF2B5EF4-FFF2-40B4-BE49-F238E27FC236}">
                  <a16:creationId xmlns:a16="http://schemas.microsoft.com/office/drawing/2014/main" id="{48C9FB99-2D0E-45C4-956C-93E5A756FD3E}"/>
                </a:ext>
              </a:extLst>
            </p:cNvPr>
            <p:cNvSpPr/>
            <p:nvPr/>
          </p:nvSpPr>
          <p:spPr>
            <a:xfrm>
              <a:off x="748197" y="1189687"/>
              <a:ext cx="2681685" cy="1274740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99CEBA2-E771-4646-91D9-51E07623CDD2}"/>
                </a:ext>
              </a:extLst>
            </p:cNvPr>
            <p:cNvSpPr txBox="1"/>
            <p:nvPr/>
          </p:nvSpPr>
          <p:spPr>
            <a:xfrm>
              <a:off x="980606" y="1269112"/>
              <a:ext cx="2216865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900" b="1" i="0" u="none" strike="noStrike" kern="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전체인력</a:t>
              </a:r>
              <a:r>
                <a:rPr kumimoji="0" lang="ko-KR" altLang="en-US" sz="900" b="1" i="0" u="none" strike="noStrike" kern="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</a:t>
              </a:r>
              <a:r>
                <a:rPr lang="en-US" altLang="ko-KR" sz="900" b="1" kern="200" dirty="0">
                  <a:solidFill>
                    <a:schemeClr val="bg1">
                      <a:lumMod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358</a:t>
              </a:r>
              <a:endParaRPr kumimoji="0" lang="en-US" altLang="ko-KR" sz="900" b="1" i="0" u="none" strike="noStrike" kern="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lvl="0">
                <a:lnSpc>
                  <a:spcPts val="2000"/>
                </a:lnSpc>
                <a:defRPr/>
              </a:pPr>
              <a:r>
                <a:rPr kumimoji="0" lang="ko-KR" altLang="en-US" sz="900" b="1" i="0" u="none" strike="noStrike" kern="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수석급</a:t>
              </a:r>
              <a:r>
                <a:rPr kumimoji="0" lang="ko-KR" altLang="en-US" sz="900" b="1" i="0" u="none" strike="noStrike" kern="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엔지니어    </a:t>
              </a:r>
              <a:r>
                <a:rPr lang="en-US" altLang="ko-KR" sz="900" b="1" kern="200" dirty="0">
                  <a:solidFill>
                    <a:schemeClr val="bg1">
                      <a:lumMod val="50000"/>
                    </a:schemeClr>
                  </a:solidFill>
                  <a:latin typeface="맑은 고딕" panose="020B0503020000020004" pitchFamily="50" charset="-127"/>
                </a:rPr>
                <a:t>44</a:t>
              </a:r>
              <a:r>
                <a:rPr kumimoji="0" lang="ko-KR" altLang="en-US" sz="900" b="1" i="0" u="none" strike="noStrike" kern="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</a:t>
              </a:r>
              <a:r>
                <a:rPr kumimoji="0" lang="en-US" altLang="ko-KR" sz="900" b="1" i="0" u="none" strike="noStrike" kern="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</a:t>
              </a:r>
            </a:p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900" b="1" i="0" u="none" strike="noStrike" kern="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책임급</a:t>
              </a:r>
              <a:r>
                <a:rPr kumimoji="0" lang="ko-KR" altLang="en-US" sz="900" b="1" i="0" u="none" strike="noStrike" kern="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엔지니어</a:t>
              </a:r>
              <a:r>
                <a:rPr kumimoji="0" lang="en-US" altLang="ko-KR" sz="900" b="1" i="0" u="none" strike="noStrike" kern="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    </a:t>
              </a:r>
              <a:r>
                <a:rPr lang="en-US" altLang="ko-KR" sz="900" b="1" kern="200" dirty="0">
                  <a:solidFill>
                    <a:schemeClr val="bg1">
                      <a:lumMod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243</a:t>
              </a:r>
              <a:endParaRPr kumimoji="0" lang="en-US" altLang="ko-KR" sz="900" b="1" i="0" u="none" strike="noStrike" kern="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  <a:p>
              <a:pPr marL="0" marR="0" lvl="0" indent="0" algn="l" defTabSz="914400" rtl="0" eaLnBrk="1" fontAlgn="auto" latinLnBrk="1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1" i="0" u="none" strike="noStrike" kern="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3</a:t>
              </a:r>
              <a:r>
                <a:rPr kumimoji="0" lang="ko-KR" altLang="en-US" sz="900" b="1" i="0" u="none" strike="noStrike" kern="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개 사업부 및 </a:t>
              </a:r>
              <a:r>
                <a:rPr kumimoji="0" lang="en-US" altLang="ko-KR" sz="900" b="1" i="0" u="none" strike="noStrike" kern="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CEO </a:t>
              </a:r>
              <a:r>
                <a:rPr kumimoji="0" lang="ko-KR" altLang="en-US" sz="900" b="1" i="0" u="none" strike="noStrike" kern="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직속 </a:t>
              </a:r>
              <a:r>
                <a:rPr lang="en-US" altLang="ko-KR" sz="900" b="1" kern="200" dirty="0">
                  <a:solidFill>
                    <a:schemeClr val="bg1">
                      <a:lumMod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r>
                <a:rPr kumimoji="0" lang="ko-KR" altLang="en-US" sz="900" b="1" i="0" u="none" strike="noStrike" kern="200" cap="none" spc="0" normalizeH="0" baseline="0" noProof="0" dirty="0" err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개팀</a:t>
              </a:r>
              <a:endParaRPr kumimoji="0" lang="en-US" altLang="ko-KR" sz="900" b="1" i="0" u="none" strike="noStrike" kern="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C434202B-6CBB-45C6-8D40-A9A2808434E7}"/>
              </a:ext>
            </a:extLst>
          </p:cNvPr>
          <p:cNvSpPr/>
          <p:nvPr/>
        </p:nvSpPr>
        <p:spPr>
          <a:xfrm>
            <a:off x="4986662" y="3404439"/>
            <a:ext cx="838908" cy="32760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1" name="TextBox 70">
            <a:extLst>
              <a:ext uri="{FF2B5EF4-FFF2-40B4-BE49-F238E27FC236}">
                <a16:creationId xmlns:a16="http://schemas.microsoft.com/office/drawing/2014/main" id="{81305B8C-D8D3-46F2-8A5C-EE6CCA39E97E}"/>
              </a:ext>
            </a:extLst>
          </p:cNvPr>
          <p:cNvSpPr txBox="1"/>
          <p:nvPr/>
        </p:nvSpPr>
        <p:spPr>
          <a:xfrm>
            <a:off x="5057222" y="3445132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포스톤즈</a:t>
            </a:r>
            <a:endParaRPr kumimoji="0" lang="en-US" altLang="ko-KR" sz="105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4258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645957" y="642782"/>
            <a:ext cx="5198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6. 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보유기술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: 4</a:t>
            </a:r>
            <a:r>
              <a:rPr lang="ko-KR" altLang="en-US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차 산업혁명 </a:t>
            </a:r>
            <a:r>
              <a:rPr lang="en-US" altLang="ko-KR" b="1" dirty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Ready</a:t>
            </a:r>
            <a:endParaRPr lang="ko-KR" altLang="en-US" b="1" dirty="0">
              <a:solidFill>
                <a:srgbClr val="C00000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4" name="L 도형 43"/>
          <p:cNvSpPr/>
          <p:nvPr/>
        </p:nvSpPr>
        <p:spPr>
          <a:xfrm rot="13500000">
            <a:off x="5770814" y="2505366"/>
            <a:ext cx="430403" cy="417158"/>
          </a:xfrm>
          <a:prstGeom prst="corner">
            <a:avLst>
              <a:gd name="adj1" fmla="val 19737"/>
              <a:gd name="adj2" fmla="val 184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/>
              <a:t> </a:t>
            </a:r>
            <a:endParaRPr lang="ko-KR" altLang="en-US" sz="2800" dirty="0"/>
          </a:p>
        </p:txBody>
      </p:sp>
      <p:sp>
        <p:nvSpPr>
          <p:cNvPr id="62" name="L 도형 61"/>
          <p:cNvSpPr/>
          <p:nvPr/>
        </p:nvSpPr>
        <p:spPr>
          <a:xfrm rot="13500000">
            <a:off x="5809279" y="2725473"/>
            <a:ext cx="329565" cy="329565"/>
          </a:xfrm>
          <a:prstGeom prst="corner">
            <a:avLst>
              <a:gd name="adj1" fmla="val 19737"/>
              <a:gd name="adj2" fmla="val 184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</a:t>
            </a:r>
            <a:endParaRPr lang="ko-KR" altLang="en-US" dirty="0"/>
          </a:p>
        </p:txBody>
      </p:sp>
      <p:grpSp>
        <p:nvGrpSpPr>
          <p:cNvPr id="11" name="그룹 10"/>
          <p:cNvGrpSpPr/>
          <p:nvPr/>
        </p:nvGrpSpPr>
        <p:grpSpPr>
          <a:xfrm>
            <a:off x="804802" y="2688927"/>
            <a:ext cx="5595986" cy="306818"/>
            <a:chOff x="808302" y="2373389"/>
            <a:chExt cx="5620820" cy="272197"/>
          </a:xfrm>
        </p:grpSpPr>
        <p:sp>
          <p:nvSpPr>
            <p:cNvPr id="48" name="직사각형 47"/>
            <p:cNvSpPr/>
            <p:nvPr/>
          </p:nvSpPr>
          <p:spPr>
            <a:xfrm>
              <a:off x="808302" y="2428662"/>
              <a:ext cx="5318547" cy="1634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pc="-90" dirty="0">
                <a:latin typeface="+mn-ea"/>
              </a:endParaRPr>
            </a:p>
            <a:p>
              <a:pPr algn="ctr"/>
              <a:endParaRPr lang="en-US" altLang="ko-KR" spc="-90" dirty="0">
                <a:latin typeface="+mn-ea"/>
              </a:endParaRPr>
            </a:p>
            <a:p>
              <a:pPr algn="ctr"/>
              <a:endParaRPr lang="ko-KR" altLang="en-US" spc="-90" dirty="0">
                <a:latin typeface="+mn-ea"/>
              </a:endParaRPr>
            </a:p>
          </p:txBody>
        </p:sp>
        <p:sp>
          <p:nvSpPr>
            <p:cNvPr id="54" name="L 도형 53"/>
            <p:cNvSpPr/>
            <p:nvPr/>
          </p:nvSpPr>
          <p:spPr>
            <a:xfrm rot="13500000">
              <a:off x="2341450" y="2470742"/>
              <a:ext cx="78152" cy="78152"/>
            </a:xfrm>
            <a:prstGeom prst="corner">
              <a:avLst>
                <a:gd name="adj1" fmla="val 19737"/>
                <a:gd name="adj2" fmla="val 1842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pc="-90" dirty="0">
                  <a:latin typeface="+mn-ea"/>
                </a:rPr>
                <a:t> </a:t>
              </a:r>
              <a:endParaRPr lang="ko-KR" altLang="en-US" spc="-90" dirty="0">
                <a:latin typeface="+mn-ea"/>
              </a:endParaRPr>
            </a:p>
          </p:txBody>
        </p:sp>
        <p:sp>
          <p:nvSpPr>
            <p:cNvPr id="55" name="L 도형 54"/>
            <p:cNvSpPr/>
            <p:nvPr/>
          </p:nvSpPr>
          <p:spPr>
            <a:xfrm rot="13500000">
              <a:off x="3689243" y="2470742"/>
              <a:ext cx="78152" cy="78152"/>
            </a:xfrm>
            <a:prstGeom prst="corner">
              <a:avLst>
                <a:gd name="adj1" fmla="val 19737"/>
                <a:gd name="adj2" fmla="val 1842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pc="-90" dirty="0">
                  <a:latin typeface="+mn-ea"/>
                </a:rPr>
                <a:t> </a:t>
              </a:r>
              <a:endParaRPr lang="ko-KR" altLang="en-US" spc="-90" dirty="0">
                <a:latin typeface="+mn-ea"/>
              </a:endParaRPr>
            </a:p>
          </p:txBody>
        </p:sp>
        <p:sp>
          <p:nvSpPr>
            <p:cNvPr id="56" name="L 도형 55"/>
            <p:cNvSpPr/>
            <p:nvPr/>
          </p:nvSpPr>
          <p:spPr>
            <a:xfrm rot="13500000">
              <a:off x="4992601" y="2470742"/>
              <a:ext cx="78152" cy="78152"/>
            </a:xfrm>
            <a:prstGeom prst="corner">
              <a:avLst>
                <a:gd name="adj1" fmla="val 19737"/>
                <a:gd name="adj2" fmla="val 1842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pc="-90" dirty="0">
                  <a:latin typeface="+mn-ea"/>
                </a:rPr>
                <a:t> </a:t>
              </a:r>
              <a:endParaRPr lang="ko-KR" altLang="en-US" spc="-90" dirty="0">
                <a:latin typeface="+mn-ea"/>
              </a:endParaRPr>
            </a:p>
          </p:txBody>
        </p:sp>
        <p:sp>
          <p:nvSpPr>
            <p:cNvPr id="58" name="L 도형 57"/>
            <p:cNvSpPr/>
            <p:nvPr/>
          </p:nvSpPr>
          <p:spPr>
            <a:xfrm rot="13500000">
              <a:off x="6350970" y="2464766"/>
              <a:ext cx="78152" cy="78152"/>
            </a:xfrm>
            <a:prstGeom prst="corner">
              <a:avLst>
                <a:gd name="adj1" fmla="val 19737"/>
                <a:gd name="adj2" fmla="val 1842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pc="-90" dirty="0">
                  <a:latin typeface="+mn-ea"/>
                </a:rPr>
                <a:t> </a:t>
              </a:r>
              <a:endParaRPr lang="ko-KR" altLang="en-US" spc="-90" dirty="0">
                <a:latin typeface="+mn-ea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256001" y="2379365"/>
              <a:ext cx="672835" cy="26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900" b="1" spc="-90" dirty="0">
                  <a:solidFill>
                    <a:srgbClr val="777777"/>
                  </a:solidFill>
                  <a:latin typeface="+mn-ea"/>
                </a:rPr>
                <a:t>BIM design</a:t>
              </a: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2457877" y="2373389"/>
              <a:ext cx="1015324" cy="26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900" b="1" spc="-90" dirty="0">
                  <a:solidFill>
                    <a:srgbClr val="777777"/>
                  </a:solidFill>
                  <a:latin typeface="+mn-ea"/>
                </a:rPr>
                <a:t>Virtual construction</a:t>
              </a: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3942545" y="2376919"/>
              <a:ext cx="861826" cy="26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900" b="1" spc="-90" dirty="0">
                  <a:solidFill>
                    <a:srgbClr val="777777"/>
                  </a:solidFill>
                  <a:latin typeface="+mn-ea"/>
                </a:rPr>
                <a:t>Module-manuf.</a:t>
              </a:r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5172332" y="2377459"/>
              <a:ext cx="696187" cy="26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900" b="1" spc="-90" dirty="0">
                  <a:solidFill>
                    <a:srgbClr val="777777"/>
                  </a:solidFill>
                  <a:latin typeface="+mn-ea"/>
                </a:rPr>
                <a:t>Module-fab</a:t>
              </a:r>
            </a:p>
          </p:txBody>
        </p:sp>
      </p:grpSp>
      <p:grpSp>
        <p:nvGrpSpPr>
          <p:cNvPr id="73" name="그룹 72"/>
          <p:cNvGrpSpPr/>
          <p:nvPr/>
        </p:nvGrpSpPr>
        <p:grpSpPr>
          <a:xfrm>
            <a:off x="820843" y="2973047"/>
            <a:ext cx="5285805" cy="274175"/>
            <a:chOff x="750928" y="2441570"/>
            <a:chExt cx="5476505" cy="274175"/>
          </a:xfrm>
        </p:grpSpPr>
        <p:cxnSp>
          <p:nvCxnSpPr>
            <p:cNvPr id="16" name="직선 연결선 15"/>
            <p:cNvCxnSpPr/>
            <p:nvPr/>
          </p:nvCxnSpPr>
          <p:spPr>
            <a:xfrm>
              <a:off x="750928" y="2505551"/>
              <a:ext cx="3051674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/>
            <p:cNvCxnSpPr/>
            <p:nvPr/>
          </p:nvCxnSpPr>
          <p:spPr>
            <a:xfrm>
              <a:off x="3805180" y="2505239"/>
              <a:ext cx="2422253" cy="312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직사각형 68"/>
            <p:cNvSpPr/>
            <p:nvPr/>
          </p:nvSpPr>
          <p:spPr>
            <a:xfrm>
              <a:off x="1844378" y="2442465"/>
              <a:ext cx="827471" cy="2732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900" spc="-90" dirty="0">
                  <a:solidFill>
                    <a:srgbClr val="777777"/>
                  </a:solidFill>
                  <a:latin typeface="+mn-ea"/>
                </a:rPr>
                <a:t>Preconstruction</a:t>
              </a: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4632481" y="2441570"/>
              <a:ext cx="713016" cy="2732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900" spc="-90" dirty="0">
                  <a:solidFill>
                    <a:srgbClr val="777777"/>
                  </a:solidFill>
                  <a:latin typeface="+mn-ea"/>
                </a:rPr>
                <a:t>Construction</a:t>
              </a:r>
            </a:p>
          </p:txBody>
        </p:sp>
      </p:grpSp>
      <p:sp>
        <p:nvSpPr>
          <p:cNvPr id="75" name="직사각형 74"/>
          <p:cNvSpPr/>
          <p:nvPr/>
        </p:nvSpPr>
        <p:spPr>
          <a:xfrm>
            <a:off x="708595" y="3292209"/>
            <a:ext cx="6008771" cy="1696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950" b="1" spc="-90" dirty="0">
                <a:solidFill>
                  <a:srgbClr val="7F7F7F"/>
                </a:solidFill>
                <a:latin typeface="+mn-ea"/>
              </a:rPr>
              <a:t>5D/BIM</a:t>
            </a:r>
          </a:p>
          <a:p>
            <a:pPr>
              <a:lnSpc>
                <a:spcPct val="200000"/>
              </a:lnSpc>
            </a:pP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Virtual FAB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를 구축하여 설비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Set-up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및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FAB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를 운영할 수 있는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시스템으로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3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차원 형상화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(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제조설비 및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Infra)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를 통해 실시간 </a:t>
            </a:r>
            <a:r>
              <a:rPr lang="ko-KR" altLang="en-US" sz="900" spc="-90" dirty="0" err="1">
                <a:solidFill>
                  <a:srgbClr val="7F7F7F"/>
                </a:solidFill>
                <a:latin typeface="+mn-ea"/>
              </a:rPr>
              <a:t>동시작업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운영이 가능하며 </a:t>
            </a:r>
            <a:r>
              <a:rPr lang="ko-KR" altLang="en-US" sz="900" spc="-90" dirty="0" err="1">
                <a:solidFill>
                  <a:srgbClr val="7F7F7F"/>
                </a:solidFill>
                <a:latin typeface="+mn-ea"/>
              </a:rPr>
              <a:t>설비정보를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 연계하여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Hook-up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공사 업무에 활용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H/U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배관 설계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시공 및 정산을 위한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system</a:t>
            </a: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배관 간섭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check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및 최적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route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확인 가능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Hook up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설계 영향을 분석하여 향후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BIM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시 반영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</p:txBody>
      </p:sp>
      <p:pic>
        <p:nvPicPr>
          <p:cNvPr id="76" name="그림 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7342" y="3525282"/>
            <a:ext cx="1688771" cy="1154568"/>
          </a:xfrm>
          <a:prstGeom prst="rect">
            <a:avLst/>
          </a:prstGeom>
        </p:spPr>
      </p:pic>
      <p:sp>
        <p:nvSpPr>
          <p:cNvPr id="77" name="직사각형 76"/>
          <p:cNvSpPr/>
          <p:nvPr/>
        </p:nvSpPr>
        <p:spPr>
          <a:xfrm>
            <a:off x="4986500" y="4654798"/>
            <a:ext cx="1323555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900" spc="-90" dirty="0">
                <a:solidFill>
                  <a:srgbClr val="777777"/>
                </a:solidFill>
                <a:latin typeface="+mn-ea"/>
              </a:rPr>
              <a:t>5D               </a:t>
            </a:r>
            <a:r>
              <a:rPr lang="ko-KR" altLang="en-US" sz="900" spc="-90" dirty="0" err="1">
                <a:solidFill>
                  <a:srgbClr val="777777"/>
                </a:solidFill>
                <a:latin typeface="+mn-ea"/>
              </a:rPr>
              <a:t>실제현장</a:t>
            </a:r>
            <a:endParaRPr lang="en-US" altLang="ko-KR" sz="900" spc="-90" dirty="0">
              <a:solidFill>
                <a:srgbClr val="777777"/>
              </a:solidFill>
              <a:latin typeface="+mn-ea"/>
            </a:endParaRPr>
          </a:p>
        </p:txBody>
      </p:sp>
      <p:sp>
        <p:nvSpPr>
          <p:cNvPr id="78" name="직사각형 77"/>
          <p:cNvSpPr/>
          <p:nvPr/>
        </p:nvSpPr>
        <p:spPr>
          <a:xfrm>
            <a:off x="718304" y="5127679"/>
            <a:ext cx="57022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900" b="1" spc="-90" dirty="0">
                <a:solidFill>
                  <a:srgbClr val="7F7F7F"/>
                </a:solidFill>
                <a:latin typeface="+mn-ea"/>
              </a:rPr>
              <a:t>Modular construction</a:t>
            </a:r>
          </a:p>
          <a:p>
            <a:pPr>
              <a:lnSpc>
                <a:spcPct val="150000"/>
              </a:lnSpc>
            </a:pP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MTP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공법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(multi-trade prefabrication)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각 </a:t>
            </a:r>
            <a:r>
              <a:rPr lang="ko-KR" altLang="en-US" sz="900" spc="-90" dirty="0" err="1">
                <a:solidFill>
                  <a:srgbClr val="7F7F7F"/>
                </a:solidFill>
                <a:latin typeface="+mn-ea"/>
              </a:rPr>
              <a:t>공종의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 복합요소들을 </a:t>
            </a:r>
            <a:r>
              <a:rPr lang="ko-KR" altLang="en-US" sz="900" spc="-90" dirty="0" err="1">
                <a:solidFill>
                  <a:srgbClr val="7F7F7F"/>
                </a:solidFill>
                <a:latin typeface="+mn-ea"/>
              </a:rPr>
              <a:t>모듈화해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 생산공장에서 제작하여 </a:t>
            </a:r>
            <a:r>
              <a:rPr lang="ko-KR" altLang="en-US" sz="900" spc="-90" dirty="0" err="1">
                <a:solidFill>
                  <a:srgbClr val="7F7F7F"/>
                </a:solidFill>
                <a:latin typeface="+mn-ea"/>
              </a:rPr>
              <a:t>공종별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 현장 작업 시간 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최소화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/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작업의 안정성 확보 및 건축 품질의 균일화 가능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/ UHP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분야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modular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적용을 위해 전용 </a:t>
            </a:r>
            <a:r>
              <a:rPr lang="ko-KR" altLang="en-US" sz="900" spc="-90" dirty="0" err="1">
                <a:solidFill>
                  <a:srgbClr val="7F7F7F"/>
                </a:solidFill>
                <a:latin typeface="+mn-ea"/>
              </a:rPr>
              <a:t>장비개발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구매  및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대단위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modular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공장 운영 중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</p:txBody>
      </p:sp>
      <p:pic>
        <p:nvPicPr>
          <p:cNvPr id="80" name="그림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802" y="6078975"/>
            <a:ext cx="2653125" cy="1175474"/>
          </a:xfrm>
          <a:prstGeom prst="rect">
            <a:avLst/>
          </a:prstGeom>
        </p:spPr>
      </p:pic>
      <p:sp>
        <p:nvSpPr>
          <p:cNvPr id="81" name="직사각형 80"/>
          <p:cNvSpPr/>
          <p:nvPr/>
        </p:nvSpPr>
        <p:spPr>
          <a:xfrm>
            <a:off x="3535528" y="6422355"/>
            <a:ext cx="21127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900" spc="-90" dirty="0" err="1">
                <a:solidFill>
                  <a:srgbClr val="7F7F7F"/>
                </a:solidFill>
                <a:latin typeface="+mn-ea"/>
              </a:rPr>
              <a:t>KCEnC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안성 공장 신축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대지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: 22,532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㎡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규모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: 9,168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㎡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준공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: 2019. 5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월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82" name="직사각형 81"/>
          <p:cNvSpPr/>
          <p:nvPr/>
        </p:nvSpPr>
        <p:spPr>
          <a:xfrm>
            <a:off x="710648" y="7424888"/>
            <a:ext cx="5370960" cy="1519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900" b="1" spc="-90" dirty="0">
                <a:solidFill>
                  <a:srgbClr val="7F7F7F"/>
                </a:solidFill>
                <a:latin typeface="+mn-ea"/>
              </a:rPr>
              <a:t>Automation</a:t>
            </a: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자동화 된 건설기계를 통한 시공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프로젝트 수행 과정의 표준화와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BIM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과 같은 플랫폼을 통해 건축물의 종합적인 정보를 공유하여 건설공사를 효율적으로 운영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관리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배관 시공 품질 향상을 위한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5D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설계 장착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Auto bending machine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도입으로 대량 생산 확대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현장 작업 단순화 추진하여 안전사고 축소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자동화 품질 개선 및 공기 단축 달성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</p:txBody>
      </p:sp>
      <p:pic>
        <p:nvPicPr>
          <p:cNvPr id="83" name="그림 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8308" y="7967533"/>
            <a:ext cx="2083299" cy="1011602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5976784" y="9454832"/>
            <a:ext cx="261610" cy="3009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fld id="{1C7B326B-8A81-49DE-A130-14FFCFDCD772}" type="slidenum">
              <a:rPr lang="en-US" altLang="ko-KR" sz="900" smtClean="0">
                <a:solidFill>
                  <a:srgbClr val="58585A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9</a:t>
            </a:fld>
            <a:endParaRPr lang="en-US" altLang="ko-KR" sz="900" dirty="0">
              <a:solidFill>
                <a:srgbClr val="58585A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715018" y="1156534"/>
            <a:ext cx="5565192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당사는 수행 프로젝트를 기반으로 기술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R&amp;D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분야에 지속적으로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투자하고 있습니다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앞으로의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30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년 동안 품질 및 안전 관리 시스템을 수립하는 하는 것을 우선 과제로 삼고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, R&amp;D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 투자를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통해 보유 기술을 더욱 발전시키고 새로운 프로파일을 구축하여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고객뿐만 아니라 내부적인 품질과 안전 표준을 초과 달성하기 위해 노력하고 있습니다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697462" y="2227116"/>
            <a:ext cx="5565192" cy="481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건설 전 과정을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digital data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기반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BIM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으로 통합 관리하고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900" spc="-90" dirty="0" err="1">
                <a:solidFill>
                  <a:srgbClr val="7F7F7F"/>
                </a:solidFill>
                <a:latin typeface="+mn-ea"/>
              </a:rPr>
              <a:t>기상시공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건설자재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/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설비 모듈화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,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시공 지능화 등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ICT 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기술을 접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spc="-90" dirty="0" err="1">
                <a:solidFill>
                  <a:srgbClr val="7F7F7F"/>
                </a:solidFill>
                <a:latin typeface="+mn-ea"/>
              </a:rPr>
              <a:t>목하여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 건설 생산성을 극대화하는 </a:t>
            </a:r>
            <a:r>
              <a:rPr lang="en-US" altLang="ko-KR" sz="900" spc="-90" dirty="0">
                <a:solidFill>
                  <a:srgbClr val="7F7F7F"/>
                </a:solidFill>
                <a:latin typeface="+mn-ea"/>
              </a:rPr>
              <a:t>Smart construction</a:t>
            </a:r>
            <a:r>
              <a:rPr lang="ko-KR" altLang="en-US" sz="900" spc="-90" dirty="0">
                <a:solidFill>
                  <a:srgbClr val="7F7F7F"/>
                </a:solidFill>
                <a:latin typeface="+mn-ea"/>
              </a:rPr>
              <a:t>으로 진화</a:t>
            </a:r>
            <a:endParaRPr lang="en-US" altLang="ko-KR" sz="900" spc="-90" dirty="0">
              <a:solidFill>
                <a:srgbClr val="7F7F7F"/>
              </a:solidFill>
              <a:latin typeface="+mn-ea"/>
            </a:endParaRPr>
          </a:p>
        </p:txBody>
      </p:sp>
      <p:cxnSp>
        <p:nvCxnSpPr>
          <p:cNvPr id="41" name="직선 연결선 40"/>
          <p:cNvCxnSpPr/>
          <p:nvPr/>
        </p:nvCxnSpPr>
        <p:spPr>
          <a:xfrm>
            <a:off x="657225" y="9403008"/>
            <a:ext cx="6200775" cy="0"/>
          </a:xfrm>
          <a:prstGeom prst="line">
            <a:avLst/>
          </a:prstGeom>
          <a:ln w="1905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>
          <a:xfrm>
            <a:off x="-597" y="959687"/>
            <a:ext cx="657822" cy="0"/>
          </a:xfrm>
          <a:prstGeom prst="line">
            <a:avLst/>
          </a:prstGeom>
          <a:ln w="12700">
            <a:solidFill>
              <a:srgbClr val="E71B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40033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3009</TotalTime>
  <Words>4171</Words>
  <Application>Microsoft Office PowerPoint</Application>
  <PresentationFormat>A4 용지(210x297mm)</PresentationFormat>
  <Paragraphs>948</Paragraphs>
  <Slides>21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32" baseType="lpstr">
      <vt:lpstr>굴림</vt:lpstr>
      <vt:lpstr>굴림체</vt:lpstr>
      <vt:lpstr>나눔스퀘어</vt:lpstr>
      <vt:lpstr>나눔스퀘어 ExtraBold</vt:lpstr>
      <vt:lpstr>맑은 고딕</vt:lpstr>
      <vt:lpstr>Arial</vt:lpstr>
      <vt:lpstr>Calibri</vt:lpstr>
      <vt:lpstr>Calibri Light</vt:lpstr>
      <vt:lpstr>Times New Roman</vt:lpstr>
      <vt:lpstr>Office 테마</vt:lpstr>
      <vt:lpstr>Acrobat Document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KCENC</dc:creator>
  <cp:lastModifiedBy>KCENC</cp:lastModifiedBy>
  <cp:revision>270</cp:revision>
  <cp:lastPrinted>2021-03-08T05:56:57Z</cp:lastPrinted>
  <dcterms:created xsi:type="dcterms:W3CDTF">2019-03-29T07:09:53Z</dcterms:created>
  <dcterms:modified xsi:type="dcterms:W3CDTF">2022-05-03T02:31:35Z</dcterms:modified>
</cp:coreProperties>
</file>